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20"/>
  </p:notesMasterIdLst>
  <p:handoutMasterIdLst>
    <p:handoutMasterId r:id="rId21"/>
  </p:handoutMasterIdLst>
  <p:sldIdLst>
    <p:sldId id="257" r:id="rId2"/>
    <p:sldId id="276" r:id="rId3"/>
    <p:sldId id="277" r:id="rId4"/>
    <p:sldId id="285" r:id="rId5"/>
    <p:sldId id="286" r:id="rId6"/>
    <p:sldId id="266" r:id="rId7"/>
    <p:sldId id="274" r:id="rId8"/>
    <p:sldId id="281" r:id="rId9"/>
    <p:sldId id="275" r:id="rId10"/>
    <p:sldId id="283" r:id="rId11"/>
    <p:sldId id="282" r:id="rId12"/>
    <p:sldId id="284" r:id="rId13"/>
    <p:sldId id="269" r:id="rId14"/>
    <p:sldId id="280" r:id="rId15"/>
    <p:sldId id="267" r:id="rId16"/>
    <p:sldId id="268" r:id="rId17"/>
    <p:sldId id="270" r:id="rId18"/>
    <p:sldId id="278" r:id="rId19"/>
  </p:sldIdLst>
  <p:sldSz cx="9144000" cy="6858000" type="screen4x3"/>
  <p:notesSz cx="6797675" cy="9926638"/>
  <p:defaultTextStyle>
    <a:defPPr>
      <a:defRPr lang="nb-N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7A37"/>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585" autoAdjust="0"/>
  </p:normalViewPr>
  <p:slideViewPr>
    <p:cSldViewPr>
      <p:cViewPr varScale="1">
        <p:scale>
          <a:sx n="109" d="100"/>
          <a:sy n="109" d="100"/>
        </p:scale>
        <p:origin x="1680"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2" y="2"/>
            <a:ext cx="2946400" cy="49561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49690" y="2"/>
            <a:ext cx="2946400" cy="495612"/>
          </a:xfrm>
          <a:prstGeom prst="rect">
            <a:avLst/>
          </a:prstGeom>
        </p:spPr>
        <p:txBody>
          <a:bodyPr vert="horz" lIns="91440" tIns="45720" rIns="91440" bIns="45720" rtlCol="0"/>
          <a:lstStyle>
            <a:lvl1pPr algn="r">
              <a:defRPr sz="1200"/>
            </a:lvl1pPr>
          </a:lstStyle>
          <a:p>
            <a:fld id="{234FCBFA-124C-4CFC-AED0-6B9B3C489D4C}" type="datetimeFigureOut">
              <a:rPr lang="nb-NO" smtClean="0"/>
              <a:t>19.08.2016</a:t>
            </a:fld>
            <a:endParaRPr lang="nb-NO"/>
          </a:p>
        </p:txBody>
      </p:sp>
      <p:sp>
        <p:nvSpPr>
          <p:cNvPr id="4" name="Plassholder for bunntekst 3"/>
          <p:cNvSpPr>
            <a:spLocks noGrp="1"/>
          </p:cNvSpPr>
          <p:nvPr>
            <p:ph type="ftr" sz="quarter" idx="2"/>
          </p:nvPr>
        </p:nvSpPr>
        <p:spPr>
          <a:xfrm>
            <a:off x="2" y="9427830"/>
            <a:ext cx="2946400" cy="497211"/>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49690" y="9427830"/>
            <a:ext cx="2946400" cy="497211"/>
          </a:xfrm>
          <a:prstGeom prst="rect">
            <a:avLst/>
          </a:prstGeom>
        </p:spPr>
        <p:txBody>
          <a:bodyPr vert="horz" lIns="91440" tIns="45720" rIns="91440" bIns="45720" rtlCol="0" anchor="b"/>
          <a:lstStyle>
            <a:lvl1pPr algn="r">
              <a:defRPr sz="1200"/>
            </a:lvl1pPr>
          </a:lstStyle>
          <a:p>
            <a:fld id="{288E3ABC-8D3C-4AC3-AAA9-475D4BD14078}" type="slidenum">
              <a:rPr lang="nb-NO" smtClean="0"/>
              <a:t>‹#›</a:t>
            </a:fld>
            <a:endParaRPr lang="nb-NO"/>
          </a:p>
        </p:txBody>
      </p:sp>
    </p:spTree>
    <p:extLst>
      <p:ext uri="{BB962C8B-B14F-4D97-AF65-F5344CB8AC3E}">
        <p14:creationId xmlns:p14="http://schemas.microsoft.com/office/powerpoint/2010/main" val="1462203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3"/>
            <a:ext cx="2945659" cy="4963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nb-NO"/>
          </a:p>
        </p:txBody>
      </p:sp>
      <p:sp>
        <p:nvSpPr>
          <p:cNvPr id="4099" name="Rectangle 3"/>
          <p:cNvSpPr>
            <a:spLocks noGrp="1" noChangeArrowheads="1"/>
          </p:cNvSpPr>
          <p:nvPr>
            <p:ph type="dt" idx="1"/>
          </p:nvPr>
        </p:nvSpPr>
        <p:spPr bwMode="auto">
          <a:xfrm>
            <a:off x="3850445" y="3"/>
            <a:ext cx="2945659" cy="4963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nb-NO"/>
          </a:p>
        </p:txBody>
      </p:sp>
      <p:sp>
        <p:nvSpPr>
          <p:cNvPr id="410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79768" y="4715153"/>
            <a:ext cx="5438140" cy="4466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4102" name="Rectangle 6"/>
          <p:cNvSpPr>
            <a:spLocks noGrp="1" noChangeArrowheads="1"/>
          </p:cNvSpPr>
          <p:nvPr>
            <p:ph type="ftr" sz="quarter" idx="4"/>
          </p:nvPr>
        </p:nvSpPr>
        <p:spPr bwMode="auto">
          <a:xfrm>
            <a:off x="2" y="9428586"/>
            <a:ext cx="2945659" cy="49633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nb-NO"/>
          </a:p>
        </p:txBody>
      </p:sp>
      <p:sp>
        <p:nvSpPr>
          <p:cNvPr id="4103" name="Rectangle 7"/>
          <p:cNvSpPr>
            <a:spLocks noGrp="1" noChangeArrowheads="1"/>
          </p:cNvSpPr>
          <p:nvPr>
            <p:ph type="sldNum" sz="quarter" idx="5"/>
          </p:nvPr>
        </p:nvSpPr>
        <p:spPr bwMode="auto">
          <a:xfrm>
            <a:off x="3850445" y="9428586"/>
            <a:ext cx="2945659" cy="49633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AAF8619-C5D2-4753-9A58-63A9B630793E}" type="slidenum">
              <a:rPr lang="nb-NO"/>
              <a:pPr/>
              <a:t>‹#›</a:t>
            </a:fld>
            <a:endParaRPr lang="nb-NO"/>
          </a:p>
        </p:txBody>
      </p:sp>
    </p:spTree>
    <p:extLst>
      <p:ext uri="{BB962C8B-B14F-4D97-AF65-F5344CB8AC3E}">
        <p14:creationId xmlns:p14="http://schemas.microsoft.com/office/powerpoint/2010/main" val="17446335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EE47B2-CEBC-4117-AA67-559E6F833A72}" type="slidenum">
              <a:rPr lang="nb-NO"/>
              <a:pPr/>
              <a:t>1</a:t>
            </a:fld>
            <a:endParaRPr lang="nb-NO"/>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xfrm>
            <a:off x="906357" y="4715153"/>
            <a:ext cx="4984962" cy="4466988"/>
          </a:xfrm>
        </p:spPr>
        <p:txBody>
          <a:bodyPr/>
          <a:lstStyle/>
          <a:p>
            <a:endParaRPr lang="nb-NO"/>
          </a:p>
        </p:txBody>
      </p:sp>
    </p:spTree>
    <p:extLst>
      <p:ext uri="{BB962C8B-B14F-4D97-AF65-F5344CB8AC3E}">
        <p14:creationId xmlns:p14="http://schemas.microsoft.com/office/powerpoint/2010/main" val="75607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Ref idx="1003">
        <a:schemeClr val="bg1"/>
      </p:bgRef>
    </p:bg>
    <p:spTree>
      <p:nvGrpSpPr>
        <p:cNvPr id="1" name=""/>
        <p:cNvGrpSpPr/>
        <p:nvPr/>
      </p:nvGrpSpPr>
      <p:grpSpPr>
        <a:xfrm>
          <a:off x="0" y="0"/>
          <a:ext cx="0" cy="0"/>
          <a:chOff x="0" y="0"/>
          <a:chExt cx="0" cy="0"/>
        </a:xfrm>
      </p:grpSpPr>
      <p:sp>
        <p:nvSpPr>
          <p:cNvPr id="12" name="Rektangel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Avrundet rektangel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Undertittel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b-NO" smtClean="0"/>
              <a:t>Klikk for å redigere undertittelstil i malen</a:t>
            </a:r>
            <a:endParaRPr kumimoji="0" lang="en-US"/>
          </a:p>
        </p:txBody>
      </p:sp>
      <p:sp>
        <p:nvSpPr>
          <p:cNvPr id="28" name="Plassholder for dato 27"/>
          <p:cNvSpPr>
            <a:spLocks noGrp="1"/>
          </p:cNvSpPr>
          <p:nvPr>
            <p:ph type="dt" sz="half" idx="10"/>
          </p:nvPr>
        </p:nvSpPr>
        <p:spPr/>
        <p:txBody>
          <a:bodyPr/>
          <a:lstStyle/>
          <a:p>
            <a:endParaRPr lang="nb-NO"/>
          </a:p>
        </p:txBody>
      </p:sp>
      <p:sp>
        <p:nvSpPr>
          <p:cNvPr id="17" name="Plassholder for bunntekst 16"/>
          <p:cNvSpPr>
            <a:spLocks noGrp="1"/>
          </p:cNvSpPr>
          <p:nvPr>
            <p:ph type="ftr" sz="quarter" idx="11"/>
          </p:nvPr>
        </p:nvSpPr>
        <p:spPr/>
        <p:txBody>
          <a:bodyPr/>
          <a:lstStyle/>
          <a:p>
            <a:endParaRPr lang="nb-NO"/>
          </a:p>
        </p:txBody>
      </p:sp>
      <p:sp>
        <p:nvSpPr>
          <p:cNvPr id="29" name="Plassholder for lysbildenummer 28"/>
          <p:cNvSpPr>
            <a:spLocks noGrp="1"/>
          </p:cNvSpPr>
          <p:nvPr>
            <p:ph type="sldNum" sz="quarter" idx="12"/>
          </p:nvPr>
        </p:nvSpPr>
        <p:spPr/>
        <p:txBody>
          <a:bodyPr lIns="0" tIns="0" rIns="0" bIns="0">
            <a:noAutofit/>
          </a:bodyPr>
          <a:lstStyle>
            <a:lvl1pPr>
              <a:defRPr sz="1400">
                <a:solidFill>
                  <a:srgbClr val="FFFFFF"/>
                </a:solidFill>
              </a:defRPr>
            </a:lvl1pPr>
          </a:lstStyle>
          <a:p>
            <a:fld id="{34DDDEE5-FEAD-4857-8B8F-C6FB4918F20C}" type="slidenum">
              <a:rPr lang="nb-NO" smtClean="0"/>
              <a:pPr/>
              <a:t>‹#›</a:t>
            </a:fld>
            <a:endParaRPr lang="nb-NO"/>
          </a:p>
        </p:txBody>
      </p:sp>
      <p:sp>
        <p:nvSpPr>
          <p:cNvPr id="7" name="Rektangel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ktangel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ktangel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tel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nb-NO" smtClean="0"/>
              <a:t>Klikk for å redigere tittelstil</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kumimoji="0" lang="nb-NO" smtClean="0"/>
              <a:t>Klikk for å redigere tittelstil</a:t>
            </a:r>
            <a:endParaRPr kumimoji="0" lang="en-US"/>
          </a:p>
        </p:txBody>
      </p:sp>
      <p:sp>
        <p:nvSpPr>
          <p:cNvPr id="3" name="Plassholder for loddrett tekst 2"/>
          <p:cNvSpPr>
            <a:spLocks noGrp="1"/>
          </p:cNvSpPr>
          <p:nvPr>
            <p:ph type="body" orient="vert" idx="1"/>
          </p:nvPr>
        </p:nvSpPr>
        <p:spPr/>
        <p:txBody>
          <a:bodyPr vert="eaVert"/>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12C7B51-16F2-44D3-A877-4F27B526DCEC}" type="slidenum">
              <a:rPr lang="nb-NO" smtClean="0"/>
              <a:pPr/>
              <a:t>‹#›</a:t>
            </a:fld>
            <a:endParaRPr lang="nb-NO"/>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41"/>
            <a:ext cx="2011680" cy="5851525"/>
          </a:xfrm>
        </p:spPr>
        <p:txBody>
          <a:bodyPr vert="eaVert"/>
          <a:lstStyle/>
          <a:p>
            <a:r>
              <a:rPr kumimoji="0" lang="nb-NO" smtClean="0"/>
              <a:t>Klikk for å redigere tittelstil</a:t>
            </a:r>
            <a:endParaRPr kumimoji="0" lang="en-US"/>
          </a:p>
        </p:txBody>
      </p:sp>
      <p:sp>
        <p:nvSpPr>
          <p:cNvPr id="3" name="Plassholder for loddrett tekst 2"/>
          <p:cNvSpPr>
            <a:spLocks noGrp="1"/>
          </p:cNvSpPr>
          <p:nvPr>
            <p:ph type="body" orient="vert" idx="1"/>
          </p:nvPr>
        </p:nvSpPr>
        <p:spPr>
          <a:xfrm>
            <a:off x="914400" y="274640"/>
            <a:ext cx="5562600" cy="5851525"/>
          </a:xfrm>
        </p:spPr>
        <p:txBody>
          <a:bodyPr vert="eaVert"/>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0568DC6-9012-4440-956A-831B1F913AC4}" type="slidenum">
              <a:rPr lang="nb-NO" smtClean="0"/>
              <a:pPr/>
              <a:t>‹#›</a:t>
            </a:fld>
            <a:endParaRPr lang="nb-NO"/>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tel, tekst og utklipp">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457200" y="1600200"/>
            <a:ext cx="4038600"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utklipp 3"/>
          <p:cNvSpPr>
            <a:spLocks noGrp="1"/>
          </p:cNvSpPr>
          <p:nvPr>
            <p:ph type="clipArt" sz="half" idx="2"/>
          </p:nvPr>
        </p:nvSpPr>
        <p:spPr>
          <a:xfrm>
            <a:off x="4648200" y="1600200"/>
            <a:ext cx="4038600" cy="4525963"/>
          </a:xfrm>
        </p:spPr>
        <p:txBody>
          <a:bodyPr/>
          <a:lstStyle/>
          <a:p>
            <a:endParaRPr lang="nb-NO"/>
          </a:p>
        </p:txBody>
      </p:sp>
      <p:sp>
        <p:nvSpPr>
          <p:cNvPr id="5" name="Plassholder for dato 4"/>
          <p:cNvSpPr>
            <a:spLocks noGrp="1"/>
          </p:cNvSpPr>
          <p:nvPr>
            <p:ph type="dt" sz="half" idx="10"/>
          </p:nvPr>
        </p:nvSpPr>
        <p:spPr>
          <a:xfrm>
            <a:off x="457200" y="6245225"/>
            <a:ext cx="2133600" cy="476250"/>
          </a:xfrm>
        </p:spPr>
        <p:txBody>
          <a:bodyPr/>
          <a:lstStyle>
            <a:lvl1pPr>
              <a:defRPr/>
            </a:lvl1pPr>
          </a:lstStyle>
          <a:p>
            <a:endParaRPr lang="nb-NO"/>
          </a:p>
        </p:txBody>
      </p:sp>
      <p:sp>
        <p:nvSpPr>
          <p:cNvPr id="6" name="Plassholder for bunntekst 5"/>
          <p:cNvSpPr>
            <a:spLocks noGrp="1"/>
          </p:cNvSpPr>
          <p:nvPr>
            <p:ph type="ftr" sz="quarter" idx="11"/>
          </p:nvPr>
        </p:nvSpPr>
        <p:spPr>
          <a:xfrm>
            <a:off x="3124200" y="6245225"/>
            <a:ext cx="2895600" cy="476250"/>
          </a:xfrm>
        </p:spPr>
        <p:txBody>
          <a:bodyPr/>
          <a:lstStyle>
            <a:lvl1pPr>
              <a:defRPr/>
            </a:lvl1pPr>
          </a:lstStyle>
          <a:p>
            <a:endParaRPr lang="nb-NO"/>
          </a:p>
        </p:txBody>
      </p:sp>
      <p:sp>
        <p:nvSpPr>
          <p:cNvPr id="7" name="Plassholder for lysbildenummer 6"/>
          <p:cNvSpPr>
            <a:spLocks noGrp="1"/>
          </p:cNvSpPr>
          <p:nvPr>
            <p:ph type="sldNum" sz="quarter" idx="12"/>
          </p:nvPr>
        </p:nvSpPr>
        <p:spPr>
          <a:xfrm>
            <a:off x="6553200" y="6245225"/>
            <a:ext cx="2133600" cy="476250"/>
          </a:xfrm>
        </p:spPr>
        <p:txBody>
          <a:bodyPr/>
          <a:lstStyle>
            <a:lvl1pPr>
              <a:defRPr/>
            </a:lvl1pPr>
          </a:lstStyle>
          <a:p>
            <a:fld id="{19B503A9-F64D-4DD1-B2F7-EEEEA4F66A1C}" type="slidenum">
              <a:rPr lang="nb-NO"/>
              <a:pPr/>
              <a:t>‹#›</a:t>
            </a:fld>
            <a:endParaRPr lang="nb-NO"/>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kumimoji="0" lang="nb-NO" smtClean="0"/>
              <a:t>Klikk for å redigere tittelstil</a:t>
            </a:r>
            <a:endParaRPr kumimoji="0" lang="en-US"/>
          </a:p>
        </p:txBody>
      </p:sp>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2D322A79-F346-4292-93A1-3FC240200983}" type="slidenum">
              <a:rPr lang="nb-NO" smtClean="0"/>
              <a:pPr/>
              <a:t>‹#›</a:t>
            </a:fld>
            <a:endParaRPr lang="nb-NO"/>
          </a:p>
        </p:txBody>
      </p:sp>
      <p:sp>
        <p:nvSpPr>
          <p:cNvPr id="8" name="Plassholder for innhold 7"/>
          <p:cNvSpPr>
            <a:spLocks noGrp="1"/>
          </p:cNvSpPr>
          <p:nvPr>
            <p:ph sz="quarter" idx="1"/>
          </p:nvPr>
        </p:nvSpPr>
        <p:spPr>
          <a:xfrm>
            <a:off x="914400" y="1447800"/>
            <a:ext cx="7772400" cy="4572000"/>
          </a:xfrm>
        </p:spPr>
        <p:txBody>
          <a:bodyPr vert="horz"/>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ndelingsoverskrift">
    <p:bg>
      <p:bgRef idx="1003">
        <a:schemeClr val="bg1"/>
      </p:bgRef>
    </p:bg>
    <p:spTree>
      <p:nvGrpSpPr>
        <p:cNvPr id="1" name=""/>
        <p:cNvGrpSpPr/>
        <p:nvPr/>
      </p:nvGrpSpPr>
      <p:grpSpPr>
        <a:xfrm>
          <a:off x="0" y="0"/>
          <a:ext cx="0" cy="0"/>
          <a:chOff x="0" y="0"/>
          <a:chExt cx="0" cy="0"/>
        </a:xfrm>
      </p:grpSpPr>
      <p:sp>
        <p:nvSpPr>
          <p:cNvPr id="11" name="Rektangel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Avrundet rektangel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tel 1"/>
          <p:cNvSpPr>
            <a:spLocks noGrp="1"/>
          </p:cNvSpPr>
          <p:nvPr>
            <p:ph type="title"/>
          </p:nvPr>
        </p:nvSpPr>
        <p:spPr>
          <a:xfrm>
            <a:off x="722313" y="952500"/>
            <a:ext cx="7772400" cy="1362075"/>
          </a:xfrm>
        </p:spPr>
        <p:txBody>
          <a:bodyPr anchor="b" anchorCtr="0"/>
          <a:lstStyle>
            <a:lvl1pPr algn="l">
              <a:buNone/>
              <a:defRPr sz="4000" b="0" cap="none"/>
            </a:lvl1pPr>
          </a:lstStyle>
          <a:p>
            <a:r>
              <a:rPr kumimoji="0" lang="nb-NO" smtClean="0"/>
              <a:t>Klikk for å redigere tittelstil</a:t>
            </a:r>
            <a:endParaRPr kumimoji="0" lang="en-US"/>
          </a:p>
        </p:txBody>
      </p:sp>
      <p:sp>
        <p:nvSpPr>
          <p:cNvPr id="3" name="Plassholder for tekst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b-NO" smtClean="0"/>
              <a:t>Klikk for å redigere tekststiler i malen</a:t>
            </a:r>
          </a:p>
        </p:txBody>
      </p:sp>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a:xfrm>
            <a:off x="800100" y="6172200"/>
            <a:ext cx="4000500" cy="457200"/>
          </a:xfrm>
        </p:spPr>
        <p:txBody>
          <a:bodyPr/>
          <a:lstStyle/>
          <a:p>
            <a:endParaRPr lang="nb-NO"/>
          </a:p>
        </p:txBody>
      </p:sp>
      <p:sp>
        <p:nvSpPr>
          <p:cNvPr id="7" name="Rektangel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ktangel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ktangel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Plassholder for lysbildenummer 5"/>
          <p:cNvSpPr>
            <a:spLocks noGrp="1"/>
          </p:cNvSpPr>
          <p:nvPr>
            <p:ph type="sldNum" sz="quarter" idx="12"/>
          </p:nvPr>
        </p:nvSpPr>
        <p:spPr>
          <a:xfrm>
            <a:off x="146304" y="6208776"/>
            <a:ext cx="457200" cy="457200"/>
          </a:xfrm>
        </p:spPr>
        <p:txBody>
          <a:bodyPr/>
          <a:lstStyle/>
          <a:p>
            <a:fld id="{CAD924C5-7D75-4CC9-948A-63D5BE232531}" type="slidenum">
              <a:rPr lang="nb-NO" smtClean="0"/>
              <a:pPr/>
              <a:t>‹#›</a:t>
            </a:fld>
            <a:endParaRPr lang="nb-NO"/>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kumimoji="0" lang="nb-NO" smtClean="0"/>
              <a:t>Klikk for å redigere tittelstil</a:t>
            </a:r>
            <a:endParaRPr kumimoji="0" lang="en-US"/>
          </a:p>
        </p:txBody>
      </p:sp>
      <p:sp>
        <p:nvSpPr>
          <p:cNvPr id="5" name="Plassholder for dato 4"/>
          <p:cNvSpPr>
            <a:spLocks noGrp="1"/>
          </p:cNvSpPr>
          <p:nvPr>
            <p:ph type="dt" sz="half" idx="10"/>
          </p:nvPr>
        </p:nvSpPr>
        <p:spPr/>
        <p:txBody>
          <a:bodyPr/>
          <a:lstStyle/>
          <a:p>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BE91588-D1AB-470A-ABCB-D154E006C704}" type="slidenum">
              <a:rPr lang="nb-NO" smtClean="0"/>
              <a:pPr/>
              <a:t>‹#›</a:t>
            </a:fld>
            <a:endParaRPr lang="nb-NO"/>
          </a:p>
        </p:txBody>
      </p:sp>
      <p:sp>
        <p:nvSpPr>
          <p:cNvPr id="9" name="Plassholder for innhold 8"/>
          <p:cNvSpPr>
            <a:spLocks noGrp="1"/>
          </p:cNvSpPr>
          <p:nvPr>
            <p:ph sz="quarter" idx="1"/>
          </p:nvPr>
        </p:nvSpPr>
        <p:spPr>
          <a:xfrm>
            <a:off x="914400" y="1447800"/>
            <a:ext cx="3749040" cy="4572000"/>
          </a:xfrm>
        </p:spPr>
        <p:txBody>
          <a:bodyPr vert="horz"/>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11" name="Plassholder for innhold 10"/>
          <p:cNvSpPr>
            <a:spLocks noGrp="1"/>
          </p:cNvSpPr>
          <p:nvPr>
            <p:ph sz="quarter" idx="2"/>
          </p:nvPr>
        </p:nvSpPr>
        <p:spPr>
          <a:xfrm>
            <a:off x="4933950" y="1447800"/>
            <a:ext cx="3749040" cy="4572000"/>
          </a:xfrm>
        </p:spPr>
        <p:txBody>
          <a:bodyPr vert="horz"/>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914400" y="273050"/>
            <a:ext cx="7772400" cy="1143000"/>
          </a:xfrm>
        </p:spPr>
        <p:txBody>
          <a:bodyPr anchor="b" anchorCtr="0"/>
          <a:lstStyle>
            <a:lvl1pPr>
              <a:defRPr/>
            </a:lvl1pPr>
          </a:lstStyle>
          <a:p>
            <a:r>
              <a:rPr kumimoji="0" lang="nb-NO" smtClean="0"/>
              <a:t>Klikk for å redigere tittelstil</a:t>
            </a:r>
            <a:endParaRPr kumimoji="0" lang="en-US"/>
          </a:p>
        </p:txBody>
      </p:sp>
      <p:sp>
        <p:nvSpPr>
          <p:cNvPr id="3" name="Plassholder for tekst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nb-NO" smtClean="0"/>
              <a:t>Klikk for å redigere tekststiler i malen</a:t>
            </a:r>
          </a:p>
        </p:txBody>
      </p:sp>
      <p:sp>
        <p:nvSpPr>
          <p:cNvPr id="4" name="Plassholder for tekst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nb-NO" smtClean="0"/>
              <a:t>Klikk for å redigere tekststiler i malen</a:t>
            </a:r>
          </a:p>
        </p:txBody>
      </p:sp>
      <p:sp>
        <p:nvSpPr>
          <p:cNvPr id="7" name="Plassholder for dato 6"/>
          <p:cNvSpPr>
            <a:spLocks noGrp="1"/>
          </p:cNvSpPr>
          <p:nvPr>
            <p:ph type="dt" sz="half" idx="10"/>
          </p:nvPr>
        </p:nvSpPr>
        <p:spPr/>
        <p:txBody>
          <a:bodyPr/>
          <a:lstStyle/>
          <a:p>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C111E9C7-F7DC-4003-9471-F94D8FF776AD}" type="slidenum">
              <a:rPr lang="nb-NO" smtClean="0"/>
              <a:pPr/>
              <a:t>‹#›</a:t>
            </a:fld>
            <a:endParaRPr lang="nb-NO"/>
          </a:p>
        </p:txBody>
      </p:sp>
      <p:sp>
        <p:nvSpPr>
          <p:cNvPr id="11" name="Plassholder for innhold 10"/>
          <p:cNvSpPr>
            <a:spLocks noGrp="1"/>
          </p:cNvSpPr>
          <p:nvPr>
            <p:ph sz="half" idx="2"/>
          </p:nvPr>
        </p:nvSpPr>
        <p:spPr>
          <a:xfrm>
            <a:off x="914400" y="2247900"/>
            <a:ext cx="3733800" cy="3886200"/>
          </a:xfrm>
        </p:spPr>
        <p:txBody>
          <a:bodyPr vert="horz"/>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13" name="Plassholder for innhold 12"/>
          <p:cNvSpPr>
            <a:spLocks noGrp="1"/>
          </p:cNvSpPr>
          <p:nvPr>
            <p:ph sz="half" idx="4"/>
          </p:nvPr>
        </p:nvSpPr>
        <p:spPr>
          <a:xfrm>
            <a:off x="4953000" y="2247900"/>
            <a:ext cx="3733800" cy="3886200"/>
          </a:xfrm>
        </p:spPr>
        <p:txBody>
          <a:bodyPr vert="horz"/>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kumimoji="0" lang="nb-NO" smtClean="0"/>
              <a:t>Klikk for å redigere tittelstil</a:t>
            </a:r>
            <a:endParaRPr kumimoji="0" lang="en-US"/>
          </a:p>
        </p:txBody>
      </p:sp>
      <p:sp>
        <p:nvSpPr>
          <p:cNvPr id="3" name="Plassholder for dato 2"/>
          <p:cNvSpPr>
            <a:spLocks noGrp="1"/>
          </p:cNvSpPr>
          <p:nvPr>
            <p:ph type="dt" sz="half" idx="10"/>
          </p:nvPr>
        </p:nvSpPr>
        <p:spPr/>
        <p:txBody>
          <a:bodyPr/>
          <a:lstStyle/>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845DA832-E2D1-493E-B43E-B63980626FC2}" type="slidenum">
              <a:rPr lang="nb-NO" smtClean="0"/>
              <a:pPr/>
              <a:t>‹#›</a:t>
            </a:fld>
            <a:endParaRPr lang="nb-NO"/>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AE9CDEC5-9D7D-46CC-BED6-F5AF68D6C193}" type="slidenum">
              <a:rPr lang="nb-NO" smtClean="0"/>
              <a:pPr/>
              <a:t>‹#›</a:t>
            </a:fld>
            <a:endParaRPr lang="nb-NO"/>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8" name="Rektangel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Avrundet rektangel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tel 1"/>
          <p:cNvSpPr>
            <a:spLocks noGrp="1"/>
          </p:cNvSpPr>
          <p:nvPr>
            <p:ph type="title"/>
          </p:nvPr>
        </p:nvSpPr>
        <p:spPr>
          <a:xfrm>
            <a:off x="914400" y="273050"/>
            <a:ext cx="7772400" cy="1143000"/>
          </a:xfrm>
        </p:spPr>
        <p:txBody>
          <a:bodyPr anchor="b" anchorCtr="0"/>
          <a:lstStyle>
            <a:lvl1pPr algn="l">
              <a:buNone/>
              <a:defRPr sz="4000" b="0"/>
            </a:lvl1pPr>
          </a:lstStyle>
          <a:p>
            <a:r>
              <a:rPr kumimoji="0" lang="nb-NO" smtClean="0"/>
              <a:t>Klikk for å redigere tittelstil</a:t>
            </a:r>
            <a:endParaRPr kumimoji="0" lang="en-US"/>
          </a:p>
        </p:txBody>
      </p:sp>
      <p:sp>
        <p:nvSpPr>
          <p:cNvPr id="3" name="Plassholder for tekst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nb-NO" smtClean="0"/>
              <a:t>Klikk for å redigere tekststiler i malen</a:t>
            </a:r>
          </a:p>
        </p:txBody>
      </p:sp>
      <p:sp>
        <p:nvSpPr>
          <p:cNvPr id="5" name="Plassholder for dato 4"/>
          <p:cNvSpPr>
            <a:spLocks noGrp="1"/>
          </p:cNvSpPr>
          <p:nvPr>
            <p:ph type="dt" sz="half" idx="10"/>
          </p:nvPr>
        </p:nvSpPr>
        <p:spPr/>
        <p:txBody>
          <a:bodyPr/>
          <a:lstStyle/>
          <a:p>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24A4C9B8-2921-4A67-8D27-EE6A520EB2F3}" type="slidenum">
              <a:rPr lang="nb-NO" smtClean="0"/>
              <a:pPr/>
              <a:t>‹#›</a:t>
            </a:fld>
            <a:endParaRPr lang="nb-NO"/>
          </a:p>
        </p:txBody>
      </p:sp>
      <p:sp>
        <p:nvSpPr>
          <p:cNvPr id="11" name="Plassholder for innhold 10"/>
          <p:cNvSpPr>
            <a:spLocks noGrp="1"/>
          </p:cNvSpPr>
          <p:nvPr>
            <p:ph sz="quarter" idx="1"/>
          </p:nvPr>
        </p:nvSpPr>
        <p:spPr>
          <a:xfrm>
            <a:off x="2971800" y="1600200"/>
            <a:ext cx="5715000" cy="4495800"/>
          </a:xfrm>
        </p:spPr>
        <p:txBody>
          <a:bodyPr vert="horz"/>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nb-NO" smtClean="0"/>
              <a:t>Klikk for å redigere tittelstil</a:t>
            </a:r>
            <a:endParaRPr kumimoji="0" lang="en-US"/>
          </a:p>
        </p:txBody>
      </p:sp>
      <p:sp>
        <p:nvSpPr>
          <p:cNvPr id="4" name="Plassholder for tekst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nb-NO" smtClean="0"/>
              <a:t>Klikk for å redigere tekststiler i malen</a:t>
            </a:r>
          </a:p>
        </p:txBody>
      </p:sp>
      <p:sp>
        <p:nvSpPr>
          <p:cNvPr id="5" name="Plassholder for dato 4"/>
          <p:cNvSpPr>
            <a:spLocks noGrp="1"/>
          </p:cNvSpPr>
          <p:nvPr>
            <p:ph type="dt" sz="half" idx="10"/>
          </p:nvPr>
        </p:nvSpPr>
        <p:spPr/>
        <p:txBody>
          <a:bodyPr/>
          <a:lstStyle/>
          <a:p>
            <a:endParaRPr lang="nb-NO"/>
          </a:p>
        </p:txBody>
      </p:sp>
      <p:sp>
        <p:nvSpPr>
          <p:cNvPr id="6" name="Plassholder for bunntekst 5"/>
          <p:cNvSpPr>
            <a:spLocks noGrp="1"/>
          </p:cNvSpPr>
          <p:nvPr>
            <p:ph type="ftr" sz="quarter" idx="11"/>
          </p:nvPr>
        </p:nvSpPr>
        <p:spPr>
          <a:xfrm>
            <a:off x="914400" y="6172200"/>
            <a:ext cx="3886200" cy="457200"/>
          </a:xfrm>
        </p:spPr>
        <p:txBody>
          <a:bodyPr/>
          <a:lstStyle/>
          <a:p>
            <a:endParaRPr lang="nb-NO"/>
          </a:p>
        </p:txBody>
      </p:sp>
      <p:sp>
        <p:nvSpPr>
          <p:cNvPr id="7" name="Plassholder for lysbildenummer 6"/>
          <p:cNvSpPr>
            <a:spLocks noGrp="1"/>
          </p:cNvSpPr>
          <p:nvPr>
            <p:ph type="sldNum" sz="quarter" idx="12"/>
          </p:nvPr>
        </p:nvSpPr>
        <p:spPr>
          <a:xfrm>
            <a:off x="146304" y="6208776"/>
            <a:ext cx="457200" cy="457200"/>
          </a:xfrm>
        </p:spPr>
        <p:txBody>
          <a:bodyPr/>
          <a:lstStyle/>
          <a:p>
            <a:fld id="{DAF4702D-28C4-42C5-AB74-C72A6A80B93E}" type="slidenum">
              <a:rPr lang="nb-NO" smtClean="0"/>
              <a:pPr/>
              <a:t>‹#›</a:t>
            </a:fld>
            <a:endParaRPr lang="nb-NO"/>
          </a:p>
        </p:txBody>
      </p:sp>
      <p:sp>
        <p:nvSpPr>
          <p:cNvPr id="11" name="Rektangel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ktangel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ktangel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lassholder for bild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nb-NO" smtClean="0"/>
              <a:t>Klikk ikonet for å legge til et bilde</a:t>
            </a:r>
            <a:endParaRPr kumimoji="0"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ktangel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Avrundet rektangel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Plassholder for tittel 21"/>
          <p:cNvSpPr>
            <a:spLocks noGrp="1"/>
          </p:cNvSpPr>
          <p:nvPr>
            <p:ph type="title"/>
          </p:nvPr>
        </p:nvSpPr>
        <p:spPr>
          <a:xfrm>
            <a:off x="914400" y="274638"/>
            <a:ext cx="7772400" cy="1143000"/>
          </a:xfrm>
          <a:prstGeom prst="rect">
            <a:avLst/>
          </a:prstGeom>
        </p:spPr>
        <p:txBody>
          <a:bodyPr bIns="91440" anchor="b" anchorCtr="0">
            <a:normAutofit/>
          </a:bodyPr>
          <a:lstStyle/>
          <a:p>
            <a:r>
              <a:rPr kumimoji="0" lang="nb-NO" smtClean="0"/>
              <a:t>Klikk for å redigere tittelstil</a:t>
            </a:r>
            <a:endParaRPr kumimoji="0" lang="en-US"/>
          </a:p>
        </p:txBody>
      </p:sp>
      <p:sp>
        <p:nvSpPr>
          <p:cNvPr id="13" name="Plassholder for tekst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nb-NO" smtClean="0"/>
              <a:t>Klikk for å redigere tekststiler i malen</a:t>
            </a:r>
          </a:p>
          <a:p>
            <a:pPr lvl="1" eaLnBrk="1" latinLnBrk="0" hangingPunct="1"/>
            <a:r>
              <a:rPr kumimoji="0" lang="nb-NO" smtClean="0"/>
              <a:t>Andre nivå</a:t>
            </a:r>
          </a:p>
          <a:p>
            <a:pPr lvl="2" eaLnBrk="1" latinLnBrk="0" hangingPunct="1"/>
            <a:r>
              <a:rPr kumimoji="0" lang="nb-NO" smtClean="0"/>
              <a:t>Tredje nivå</a:t>
            </a:r>
          </a:p>
          <a:p>
            <a:pPr lvl="3" eaLnBrk="1" latinLnBrk="0" hangingPunct="1"/>
            <a:r>
              <a:rPr kumimoji="0" lang="nb-NO" smtClean="0"/>
              <a:t>Fjerde nivå</a:t>
            </a:r>
          </a:p>
          <a:p>
            <a:pPr lvl="4" eaLnBrk="1" latinLnBrk="0" hangingPunct="1"/>
            <a:r>
              <a:rPr kumimoji="0" lang="nb-NO" smtClean="0"/>
              <a:t>Femte nivå</a:t>
            </a:r>
            <a:endParaRPr kumimoji="0" lang="en-US"/>
          </a:p>
        </p:txBody>
      </p:sp>
      <p:sp>
        <p:nvSpPr>
          <p:cNvPr id="14" name="Plassholder for dato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endParaRPr lang="nb-NO"/>
          </a:p>
        </p:txBody>
      </p:sp>
      <p:sp>
        <p:nvSpPr>
          <p:cNvPr id="3" name="Plassholder for bunntekst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nb-NO"/>
          </a:p>
        </p:txBody>
      </p:sp>
      <p:sp>
        <p:nvSpPr>
          <p:cNvPr id="23" name="Plassholder for lysbildenumm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100C4AE-B81F-4791-9EBC-D013333D757D}" type="slidenum">
              <a:rPr lang="nb-NO" smtClean="0"/>
              <a:pPr/>
              <a:t>‹#›</a:t>
            </a:fld>
            <a:endParaRPr lang="nb-NO"/>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7544" y="476672"/>
            <a:ext cx="8229600" cy="1143000"/>
          </a:xfrm>
        </p:spPr>
        <p:txBody>
          <a:bodyPr>
            <a:normAutofit fontScale="90000"/>
          </a:bodyPr>
          <a:lstStyle/>
          <a:p>
            <a:r>
              <a:rPr lang="nb-NO" sz="4800" b="1" dirty="0" smtClean="0">
                <a:solidFill>
                  <a:srgbClr val="000066"/>
                </a:solidFill>
              </a:rPr>
              <a:t>Velkommen til </a:t>
            </a:r>
            <a:br>
              <a:rPr lang="nb-NO" sz="4800" b="1" dirty="0" smtClean="0">
                <a:solidFill>
                  <a:srgbClr val="000066"/>
                </a:solidFill>
              </a:rPr>
            </a:br>
            <a:r>
              <a:rPr lang="nb-NO" sz="4800" b="1" dirty="0" smtClean="0">
                <a:solidFill>
                  <a:srgbClr val="000066"/>
                </a:solidFill>
              </a:rPr>
              <a:t>Foss videregående skole</a:t>
            </a:r>
            <a:endParaRPr lang="nb-NO" dirty="0">
              <a:solidFill>
                <a:srgbClr val="000066"/>
              </a:solidFill>
            </a:endParaRPr>
          </a:p>
        </p:txBody>
      </p:sp>
      <p:sp>
        <p:nvSpPr>
          <p:cNvPr id="3075" name="Rectangle 3"/>
          <p:cNvSpPr>
            <a:spLocks noGrp="1" noChangeArrowheads="1"/>
          </p:cNvSpPr>
          <p:nvPr>
            <p:ph type="body" sz="half" idx="1"/>
          </p:nvPr>
        </p:nvSpPr>
        <p:spPr>
          <a:xfrm>
            <a:off x="381000" y="1981200"/>
            <a:ext cx="3886200" cy="4114800"/>
          </a:xfrm>
        </p:spPr>
        <p:txBody>
          <a:bodyPr>
            <a:noAutofit/>
          </a:bodyPr>
          <a:lstStyle/>
          <a:p>
            <a:pPr>
              <a:lnSpc>
                <a:spcPct val="90000"/>
              </a:lnSpc>
            </a:pPr>
            <a:r>
              <a:rPr lang="nb-NO" sz="3400" dirty="0" smtClean="0">
                <a:solidFill>
                  <a:srgbClr val="000066"/>
                </a:solidFill>
              </a:rPr>
              <a:t>Utdanningsprogram for studiespesialisering: </a:t>
            </a:r>
            <a:endParaRPr lang="nb-NO" sz="3400" dirty="0">
              <a:solidFill>
                <a:srgbClr val="000066"/>
              </a:solidFill>
            </a:endParaRPr>
          </a:p>
          <a:p>
            <a:pPr lvl="1">
              <a:lnSpc>
                <a:spcPct val="90000"/>
              </a:lnSpc>
            </a:pPr>
            <a:r>
              <a:rPr lang="nb-NO" sz="2800" dirty="0" smtClean="0">
                <a:solidFill>
                  <a:srgbClr val="000066"/>
                </a:solidFill>
              </a:rPr>
              <a:t>Realfag</a:t>
            </a:r>
            <a:endParaRPr lang="nb-NO" sz="2800" dirty="0">
              <a:solidFill>
                <a:srgbClr val="000066"/>
              </a:solidFill>
            </a:endParaRPr>
          </a:p>
          <a:p>
            <a:pPr lvl="1">
              <a:lnSpc>
                <a:spcPct val="90000"/>
              </a:lnSpc>
            </a:pPr>
            <a:r>
              <a:rPr lang="nb-NO" sz="2800" dirty="0" smtClean="0">
                <a:solidFill>
                  <a:srgbClr val="000066"/>
                </a:solidFill>
              </a:rPr>
              <a:t>Språk, samfunnsfag og økonomi</a:t>
            </a:r>
          </a:p>
          <a:p>
            <a:pPr>
              <a:lnSpc>
                <a:spcPct val="90000"/>
              </a:lnSpc>
              <a:buFontTx/>
              <a:buNone/>
            </a:pPr>
            <a:endParaRPr lang="nb-NO" sz="2400" dirty="0">
              <a:solidFill>
                <a:srgbClr val="000066"/>
              </a:solidFill>
            </a:endParaRPr>
          </a:p>
          <a:p>
            <a:pPr>
              <a:lnSpc>
                <a:spcPct val="90000"/>
              </a:lnSpc>
            </a:pPr>
            <a:r>
              <a:rPr lang="nb-NO" sz="3400" dirty="0" smtClean="0">
                <a:solidFill>
                  <a:srgbClr val="000066"/>
                </a:solidFill>
              </a:rPr>
              <a:t>Utdanningsprogram for musikk, dans og drama</a:t>
            </a:r>
            <a:endParaRPr lang="nb-NO" sz="3400" dirty="0">
              <a:solidFill>
                <a:srgbClr val="000066"/>
              </a:solidFill>
            </a:endParaRPr>
          </a:p>
        </p:txBody>
      </p:sp>
      <p:pic>
        <p:nvPicPr>
          <p:cNvPr id="3" name="Plassholder for utklipp 2"/>
          <p:cNvPicPr>
            <a:picLocks noGrp="1" noChangeAspect="1"/>
          </p:cNvPicPr>
          <p:nvPr>
            <p:ph type="clipArt" sz="half" idx="2"/>
          </p:nvPr>
        </p:nvPicPr>
        <p:blipFill>
          <a:blip r:embed="rId3">
            <a:extLst>
              <a:ext uri="{28A0092B-C50C-407E-A947-70E740481C1C}">
                <a14:useLocalDpi xmlns:a14="http://schemas.microsoft.com/office/drawing/2010/main" val="0"/>
              </a:ext>
            </a:extLst>
          </a:blip>
          <a:stretch>
            <a:fillRect/>
          </a:stretch>
        </p:blipFill>
        <p:spPr>
          <a:xfrm>
            <a:off x="4082588" y="2348880"/>
            <a:ext cx="4881900" cy="3456384"/>
          </a:xfr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Fraværsgrense på 10 prosent</a:t>
            </a:r>
            <a:endParaRPr lang="nb-NO" dirty="0"/>
          </a:p>
        </p:txBody>
      </p:sp>
      <p:sp>
        <p:nvSpPr>
          <p:cNvPr id="3" name="Plassholder for tekst 2"/>
          <p:cNvSpPr>
            <a:spLocks noGrp="1"/>
          </p:cNvSpPr>
          <p:nvPr>
            <p:ph type="body" sz="half" idx="1"/>
          </p:nvPr>
        </p:nvSpPr>
        <p:spPr>
          <a:xfrm>
            <a:off x="457200" y="1600200"/>
            <a:ext cx="6923112" cy="4925144"/>
          </a:xfrm>
        </p:spPr>
        <p:txBody>
          <a:bodyPr>
            <a:normAutofit/>
          </a:bodyPr>
          <a:lstStyle/>
          <a:p>
            <a:r>
              <a:rPr lang="nb-NO" dirty="0"/>
              <a:t>Hvis en elev har mer enn 10 prosent udokumentert fravær i et fag, vil han eller hun som hovedregel ikke ha rett til å få halvårsvurdering med karakter eller standpunkt </a:t>
            </a:r>
            <a:r>
              <a:rPr lang="nb-NO"/>
              <a:t>i </a:t>
            </a:r>
            <a:r>
              <a:rPr lang="nb-NO" smtClean="0"/>
              <a:t>faget</a:t>
            </a:r>
          </a:p>
          <a:p>
            <a:r>
              <a:rPr lang="nb-NO" smtClean="0"/>
              <a:t>Eleven </a:t>
            </a:r>
            <a:r>
              <a:rPr lang="nb-NO" dirty="0"/>
              <a:t>må legge fram relevant dokumentasjon for å få fravær unntatt fra fraværsgrensen</a:t>
            </a:r>
          </a:p>
          <a:p>
            <a:endParaRPr lang="nb-NO" dirty="0"/>
          </a:p>
        </p:txBody>
      </p:sp>
      <p:pic>
        <p:nvPicPr>
          <p:cNvPr id="4" name="Bilde 3"/>
          <p:cNvPicPr>
            <a:picLocks noChangeAspect="1"/>
          </p:cNvPicPr>
          <p:nvPr/>
        </p:nvPicPr>
        <p:blipFill>
          <a:blip r:embed="rId2"/>
          <a:stretch>
            <a:fillRect/>
          </a:stretch>
        </p:blipFill>
        <p:spPr>
          <a:xfrm>
            <a:off x="6084169" y="4243662"/>
            <a:ext cx="2632348" cy="2107976"/>
          </a:xfrm>
          <a:prstGeom prst="rect">
            <a:avLst/>
          </a:prstGeom>
        </p:spPr>
      </p:pic>
    </p:spTree>
    <p:extLst>
      <p:ext uri="{BB962C8B-B14F-4D97-AF65-F5344CB8AC3E}">
        <p14:creationId xmlns:p14="http://schemas.microsoft.com/office/powerpoint/2010/main" val="307169823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75656" y="548680"/>
            <a:ext cx="6172200" cy="543707"/>
          </a:xfrm>
        </p:spPr>
        <p:txBody>
          <a:bodyPr>
            <a:normAutofit fontScale="90000"/>
          </a:bodyPr>
          <a:lstStyle/>
          <a:p>
            <a:r>
              <a:rPr lang="nb-NO" dirty="0" smtClean="0"/>
              <a:t>Noe fravær kan unntas</a:t>
            </a:r>
            <a:endParaRPr lang="nb-NO" dirty="0"/>
          </a:p>
        </p:txBody>
      </p:sp>
      <p:sp>
        <p:nvSpPr>
          <p:cNvPr id="3" name="Plassholder for innhold 2"/>
          <p:cNvSpPr>
            <a:spLocks noGrp="1"/>
          </p:cNvSpPr>
          <p:nvPr>
            <p:ph sz="half" idx="1"/>
          </p:nvPr>
        </p:nvSpPr>
        <p:spPr>
          <a:xfrm>
            <a:off x="1277634" y="2057401"/>
            <a:ext cx="3237216" cy="3394472"/>
          </a:xfrm>
        </p:spPr>
        <p:txBody>
          <a:bodyPr>
            <a:normAutofit fontScale="77500" lnSpcReduction="20000"/>
          </a:bodyPr>
          <a:lstStyle/>
          <a:p>
            <a:r>
              <a:rPr lang="nb-NO" dirty="0" smtClean="0"/>
              <a:t>Elevene kan likevel få halvårsvurdering med karakter og standpunkt-karakter, hvis han eller hun kan dokumentere at fraværet utover 10 prosent kommer av </a:t>
            </a:r>
          </a:p>
          <a:p>
            <a:pPr>
              <a:buFont typeface="Courier New" panose="02070309020205020404" pitchFamily="49" charset="0"/>
              <a:buChar char="o"/>
            </a:pPr>
            <a:r>
              <a:rPr lang="nb-NO" sz="1575" dirty="0"/>
              <a:t>Helse og velferdsgrunner</a:t>
            </a:r>
          </a:p>
          <a:p>
            <a:pPr>
              <a:buFont typeface="Courier New" panose="02070309020205020404" pitchFamily="49" charset="0"/>
              <a:buChar char="o"/>
            </a:pPr>
            <a:r>
              <a:rPr lang="nb-NO" sz="1575" dirty="0"/>
              <a:t>Arbeid som tillitsvalgt</a:t>
            </a:r>
          </a:p>
          <a:p>
            <a:pPr>
              <a:buFont typeface="Courier New" panose="02070309020205020404" pitchFamily="49" charset="0"/>
              <a:buChar char="o"/>
            </a:pPr>
            <a:r>
              <a:rPr lang="nb-NO" sz="1575" dirty="0"/>
              <a:t>Politisk arbeid</a:t>
            </a:r>
          </a:p>
          <a:p>
            <a:pPr>
              <a:buFont typeface="Courier New" panose="02070309020205020404" pitchFamily="49" charset="0"/>
              <a:buChar char="o"/>
            </a:pPr>
            <a:r>
              <a:rPr lang="nb-NO" sz="1575" dirty="0"/>
              <a:t>Hjelpearbeid</a:t>
            </a:r>
          </a:p>
          <a:p>
            <a:pPr>
              <a:buFont typeface="Courier New" panose="02070309020205020404" pitchFamily="49" charset="0"/>
              <a:buChar char="o"/>
            </a:pPr>
            <a:r>
              <a:rPr lang="nb-NO" sz="1575" dirty="0"/>
              <a:t>Lovpålagt oppmøte</a:t>
            </a:r>
          </a:p>
          <a:p>
            <a:pPr>
              <a:buFont typeface="Courier New" panose="02070309020205020404" pitchFamily="49" charset="0"/>
              <a:buChar char="o"/>
            </a:pPr>
            <a:r>
              <a:rPr lang="nb-NO" sz="1575" dirty="0"/>
              <a:t>Representasjon i arrangementer på nasjonalt eller internasjonalt nivå – f eks idrett eller kultur</a:t>
            </a:r>
          </a:p>
        </p:txBody>
      </p:sp>
      <p:sp>
        <p:nvSpPr>
          <p:cNvPr id="4" name="Plassholder for innhold 3"/>
          <p:cNvSpPr>
            <a:spLocks noGrp="1"/>
          </p:cNvSpPr>
          <p:nvPr>
            <p:ph sz="half" idx="2"/>
          </p:nvPr>
        </p:nvSpPr>
        <p:spPr/>
        <p:txBody>
          <a:bodyPr>
            <a:normAutofit fontScale="77500" lnSpcReduction="20000"/>
          </a:bodyPr>
          <a:lstStyle/>
          <a:p>
            <a:r>
              <a:rPr lang="nb-NO" dirty="0" smtClean="0"/>
              <a:t>Inntil to dager fravær kan unntas til religiøse høytider utenom Den norske kirke</a:t>
            </a:r>
          </a:p>
          <a:p>
            <a:r>
              <a:rPr lang="nb-NO" dirty="0" smtClean="0"/>
              <a:t>Velferdsgrunner omfatter også omsorgsoppgaver</a:t>
            </a:r>
          </a:p>
          <a:p>
            <a:r>
              <a:rPr lang="nb-NO" dirty="0" smtClean="0"/>
              <a:t>Fravær på grunn av legetime, tannlegetime, time hos BUP e l er også fravær av helsegrunner, som kan dokumenteres og unntas fraværsgrensen</a:t>
            </a:r>
          </a:p>
          <a:p>
            <a:r>
              <a:rPr lang="nb-NO" dirty="0" smtClean="0"/>
              <a:t>Dersom fravær fra opplæringen skyldes forhold som åpenbart ligger utenfor elevens kontroll, for eks stans eller forsinkelser i kollektivtrafikken, kan rektor avgjøre om det likevel ikke skal føres fravær. </a:t>
            </a:r>
            <a:endParaRPr lang="nb-NO" dirty="0"/>
          </a:p>
        </p:txBody>
      </p:sp>
      <p:sp>
        <p:nvSpPr>
          <p:cNvPr id="5" name="Plassholder for lysbildenummer 4"/>
          <p:cNvSpPr>
            <a:spLocks noGrp="1"/>
          </p:cNvSpPr>
          <p:nvPr>
            <p:ph type="sldNum" sz="quarter" idx="12"/>
          </p:nvPr>
        </p:nvSpPr>
        <p:spPr/>
        <p:txBody>
          <a:bodyPr/>
          <a:lstStyle/>
          <a:p>
            <a:fld id="{0C68790B-AE81-4820-9212-FF00FE41D7DD}" type="slidenum">
              <a:rPr lang="nb-NO" smtClean="0"/>
              <a:t>11</a:t>
            </a:fld>
            <a:endParaRPr lang="nb-NO"/>
          </a:p>
        </p:txBody>
      </p:sp>
    </p:spTree>
    <p:extLst>
      <p:ext uri="{BB962C8B-B14F-4D97-AF65-F5344CB8AC3E}">
        <p14:creationId xmlns:p14="http://schemas.microsoft.com/office/powerpoint/2010/main" val="89191853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85900" y="1592796"/>
            <a:ext cx="6172200" cy="640016"/>
          </a:xfrm>
        </p:spPr>
        <p:txBody>
          <a:bodyPr>
            <a:normAutofit fontScale="90000"/>
          </a:bodyPr>
          <a:lstStyle/>
          <a:p>
            <a:r>
              <a:rPr lang="nb-NO" dirty="0" smtClean="0"/>
              <a:t>Slik skal fraværsgrensen praktiseres</a:t>
            </a:r>
            <a:endParaRPr lang="nb-NO" dirty="0"/>
          </a:p>
        </p:txBody>
      </p:sp>
      <p:sp>
        <p:nvSpPr>
          <p:cNvPr id="4" name="Rektangel 3"/>
          <p:cNvSpPr/>
          <p:nvPr/>
        </p:nvSpPr>
        <p:spPr>
          <a:xfrm>
            <a:off x="1817410" y="3753036"/>
            <a:ext cx="2025000" cy="10125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13"/>
          </a:p>
        </p:txBody>
      </p:sp>
      <p:sp>
        <p:nvSpPr>
          <p:cNvPr id="5" name="Rektangel 4"/>
          <p:cNvSpPr/>
          <p:nvPr/>
        </p:nvSpPr>
        <p:spPr>
          <a:xfrm>
            <a:off x="1817410" y="3226478"/>
            <a:ext cx="2025000" cy="5062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13"/>
          </a:p>
        </p:txBody>
      </p:sp>
      <p:sp>
        <p:nvSpPr>
          <p:cNvPr id="6" name="TekstSylinder 5"/>
          <p:cNvSpPr txBox="1"/>
          <p:nvPr/>
        </p:nvSpPr>
        <p:spPr>
          <a:xfrm>
            <a:off x="2263243" y="4003250"/>
            <a:ext cx="1255640" cy="715837"/>
          </a:xfrm>
          <a:prstGeom prst="rect">
            <a:avLst/>
          </a:prstGeom>
          <a:noFill/>
        </p:spPr>
        <p:txBody>
          <a:bodyPr wrap="square" rtlCol="0">
            <a:spAutoFit/>
          </a:bodyPr>
          <a:lstStyle/>
          <a:p>
            <a:pPr algn="ctr"/>
            <a:r>
              <a:rPr lang="nb-NO" sz="1013" dirty="0"/>
              <a:t>Mer enn 10 prosent udokumentert fravær</a:t>
            </a:r>
          </a:p>
        </p:txBody>
      </p:sp>
      <p:sp>
        <p:nvSpPr>
          <p:cNvPr id="7" name="TekstSylinder 6"/>
          <p:cNvSpPr txBox="1"/>
          <p:nvPr/>
        </p:nvSpPr>
        <p:spPr>
          <a:xfrm>
            <a:off x="2262815" y="3365630"/>
            <a:ext cx="1174631" cy="248209"/>
          </a:xfrm>
          <a:prstGeom prst="rect">
            <a:avLst/>
          </a:prstGeom>
          <a:noFill/>
        </p:spPr>
        <p:txBody>
          <a:bodyPr wrap="square" rtlCol="0">
            <a:spAutoFit/>
          </a:bodyPr>
          <a:lstStyle/>
          <a:p>
            <a:pPr algn="ctr"/>
            <a:r>
              <a:rPr lang="nb-NO" sz="1013" dirty="0"/>
              <a:t>Inntil 15 prosent</a:t>
            </a:r>
          </a:p>
        </p:txBody>
      </p:sp>
      <p:sp>
        <p:nvSpPr>
          <p:cNvPr id="8" name="Rektangel 7"/>
          <p:cNvSpPr/>
          <p:nvPr/>
        </p:nvSpPr>
        <p:spPr>
          <a:xfrm>
            <a:off x="1817410" y="2396136"/>
            <a:ext cx="2025000" cy="8100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13"/>
          </a:p>
        </p:txBody>
      </p:sp>
      <p:sp>
        <p:nvSpPr>
          <p:cNvPr id="9" name="TekstSylinder 8"/>
          <p:cNvSpPr txBox="1"/>
          <p:nvPr/>
        </p:nvSpPr>
        <p:spPr>
          <a:xfrm>
            <a:off x="2262815" y="2697277"/>
            <a:ext cx="1174631" cy="248209"/>
          </a:xfrm>
          <a:prstGeom prst="rect">
            <a:avLst/>
          </a:prstGeom>
          <a:noFill/>
        </p:spPr>
        <p:txBody>
          <a:bodyPr wrap="square" rtlCol="0">
            <a:spAutoFit/>
          </a:bodyPr>
          <a:lstStyle/>
          <a:p>
            <a:pPr algn="ctr"/>
            <a:r>
              <a:rPr lang="nb-NO" sz="1013" dirty="0"/>
              <a:t>Over 15 prosent</a:t>
            </a:r>
          </a:p>
        </p:txBody>
      </p:sp>
      <p:sp>
        <p:nvSpPr>
          <p:cNvPr id="10" name="TekstSylinder 9"/>
          <p:cNvSpPr txBox="1"/>
          <p:nvPr/>
        </p:nvSpPr>
        <p:spPr>
          <a:xfrm>
            <a:off x="3923928" y="3226479"/>
            <a:ext cx="3199856" cy="646331"/>
          </a:xfrm>
          <a:prstGeom prst="rect">
            <a:avLst/>
          </a:prstGeom>
          <a:noFill/>
        </p:spPr>
        <p:txBody>
          <a:bodyPr wrap="square" rtlCol="0">
            <a:spAutoFit/>
          </a:bodyPr>
          <a:lstStyle/>
          <a:p>
            <a:r>
              <a:rPr lang="nb-NO" sz="900" dirty="0"/>
              <a:t>Rektor kan bruke skjønn for udokumentert fravær inntil 15 prosent. Reglene tar høyde for at det kan være sammensatte årsaker til at elever er borte fra undervisningen</a:t>
            </a:r>
          </a:p>
        </p:txBody>
      </p:sp>
      <p:sp>
        <p:nvSpPr>
          <p:cNvPr id="11" name="TekstSylinder 10"/>
          <p:cNvSpPr txBox="1"/>
          <p:nvPr/>
        </p:nvSpPr>
        <p:spPr>
          <a:xfrm>
            <a:off x="3923928" y="2614011"/>
            <a:ext cx="3199856" cy="369332"/>
          </a:xfrm>
          <a:prstGeom prst="rect">
            <a:avLst/>
          </a:prstGeom>
          <a:noFill/>
        </p:spPr>
        <p:txBody>
          <a:bodyPr wrap="square" rtlCol="0">
            <a:spAutoFit/>
          </a:bodyPr>
          <a:lstStyle/>
          <a:p>
            <a:r>
              <a:rPr lang="nn-NO" sz="900" dirty="0"/>
              <a:t>Elever som totalt sett har </a:t>
            </a:r>
            <a:r>
              <a:rPr lang="nn-NO" sz="900" dirty="0" err="1"/>
              <a:t>mer</a:t>
            </a:r>
            <a:r>
              <a:rPr lang="nn-NO" sz="900" dirty="0"/>
              <a:t> enn 15 prosent </a:t>
            </a:r>
            <a:r>
              <a:rPr lang="nn-NO" sz="900" dirty="0" err="1"/>
              <a:t>udokumentert</a:t>
            </a:r>
            <a:r>
              <a:rPr lang="nn-NO" sz="900" dirty="0"/>
              <a:t> </a:t>
            </a:r>
            <a:r>
              <a:rPr lang="nn-NO" sz="900" dirty="0" err="1"/>
              <a:t>fravær</a:t>
            </a:r>
            <a:r>
              <a:rPr lang="nn-NO" sz="900" dirty="0"/>
              <a:t> i et fag, vil </a:t>
            </a:r>
            <a:r>
              <a:rPr lang="nn-NO" sz="900" dirty="0" err="1"/>
              <a:t>ikke</a:t>
            </a:r>
            <a:r>
              <a:rPr lang="nn-NO" sz="900" dirty="0"/>
              <a:t> få karakter i faget. </a:t>
            </a:r>
            <a:endParaRPr lang="nb-NO" sz="900" dirty="0"/>
          </a:p>
        </p:txBody>
      </p:sp>
      <p:sp>
        <p:nvSpPr>
          <p:cNvPr id="12" name="TekstSylinder 11"/>
          <p:cNvSpPr txBox="1"/>
          <p:nvPr/>
        </p:nvSpPr>
        <p:spPr>
          <a:xfrm>
            <a:off x="3923928" y="3874551"/>
            <a:ext cx="3321369" cy="784830"/>
          </a:xfrm>
          <a:prstGeom prst="rect">
            <a:avLst/>
          </a:prstGeom>
          <a:noFill/>
        </p:spPr>
        <p:txBody>
          <a:bodyPr wrap="square" rtlCol="0">
            <a:spAutoFit/>
          </a:bodyPr>
          <a:lstStyle/>
          <a:p>
            <a:r>
              <a:rPr lang="nn-NO" sz="900" dirty="0"/>
              <a:t>Elever som har </a:t>
            </a:r>
            <a:r>
              <a:rPr lang="nn-NO" sz="900" dirty="0" err="1"/>
              <a:t>mer</a:t>
            </a:r>
            <a:r>
              <a:rPr lang="nn-NO" sz="900" dirty="0"/>
              <a:t> enn 10 prosent </a:t>
            </a:r>
            <a:r>
              <a:rPr lang="nn-NO" sz="900" dirty="0" err="1"/>
              <a:t>udokumentert</a:t>
            </a:r>
            <a:r>
              <a:rPr lang="nn-NO" sz="900" dirty="0"/>
              <a:t> </a:t>
            </a:r>
            <a:r>
              <a:rPr lang="nn-NO" sz="900" dirty="0" err="1"/>
              <a:t>fravær</a:t>
            </a:r>
            <a:r>
              <a:rPr lang="nn-NO" sz="900" dirty="0"/>
              <a:t> i et fag vil som </a:t>
            </a:r>
            <a:r>
              <a:rPr lang="nn-NO" sz="900" dirty="0" err="1"/>
              <a:t>hovedregel</a:t>
            </a:r>
            <a:r>
              <a:rPr lang="nn-NO" sz="900" dirty="0"/>
              <a:t> </a:t>
            </a:r>
            <a:r>
              <a:rPr lang="nn-NO" sz="900" dirty="0" err="1"/>
              <a:t>ikke</a:t>
            </a:r>
            <a:r>
              <a:rPr lang="nn-NO" sz="900" dirty="0"/>
              <a:t> får karakter i faget. </a:t>
            </a:r>
            <a:r>
              <a:rPr lang="nb-NO" sz="900" dirty="0" err="1"/>
              <a:t>Fraværsreglen</a:t>
            </a:r>
            <a:r>
              <a:rPr lang="nb-NO" sz="900" dirty="0"/>
              <a:t> omfatter </a:t>
            </a:r>
            <a:r>
              <a:rPr lang="nb-NO" sz="900" u="sng" dirty="0"/>
              <a:t>ikke</a:t>
            </a:r>
            <a:r>
              <a:rPr lang="nb-NO" sz="900" dirty="0"/>
              <a:t> dokumentert fravær, som sykdom og andre helse- og velferdsgrunner.</a:t>
            </a:r>
          </a:p>
          <a:p>
            <a:endParaRPr lang="nb-NO" sz="900" dirty="0"/>
          </a:p>
        </p:txBody>
      </p:sp>
    </p:spTree>
    <p:extLst>
      <p:ext uri="{BB962C8B-B14F-4D97-AF65-F5344CB8AC3E}">
        <p14:creationId xmlns:p14="http://schemas.microsoft.com/office/powerpoint/2010/main" val="800166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solidFill>
                  <a:srgbClr val="000066"/>
                </a:solidFill>
              </a:rPr>
              <a:t>Foss = Bredde + dybde</a:t>
            </a:r>
            <a:endParaRPr lang="nb-NO" dirty="0">
              <a:solidFill>
                <a:srgbClr val="000066"/>
              </a:solidFill>
            </a:endParaRPr>
          </a:p>
        </p:txBody>
      </p:sp>
      <p:sp>
        <p:nvSpPr>
          <p:cNvPr id="3" name="Plassholder for innhold 2"/>
          <p:cNvSpPr>
            <a:spLocks noGrp="1"/>
          </p:cNvSpPr>
          <p:nvPr>
            <p:ph sz="quarter" idx="1"/>
          </p:nvPr>
        </p:nvSpPr>
        <p:spPr/>
        <p:txBody>
          <a:bodyPr/>
          <a:lstStyle/>
          <a:p>
            <a:r>
              <a:rPr lang="nb-NO" sz="3200" dirty="0" smtClean="0">
                <a:solidFill>
                  <a:srgbClr val="000066"/>
                </a:solidFill>
              </a:rPr>
              <a:t>Mange fag å velge mellom</a:t>
            </a:r>
          </a:p>
          <a:p>
            <a:r>
              <a:rPr lang="nb-NO" sz="3200" dirty="0" smtClean="0">
                <a:solidFill>
                  <a:srgbClr val="000066"/>
                </a:solidFill>
              </a:rPr>
              <a:t>Alle elever får generell studiekompetanse</a:t>
            </a:r>
          </a:p>
          <a:p>
            <a:r>
              <a:rPr lang="nb-NO" sz="3200" dirty="0" smtClean="0">
                <a:solidFill>
                  <a:srgbClr val="000066"/>
                </a:solidFill>
              </a:rPr>
              <a:t>Mulighet for spesiell studiekompetanse</a:t>
            </a:r>
          </a:p>
          <a:p>
            <a:endParaRPr lang="nb-NO" dirty="0">
              <a:solidFill>
                <a:srgbClr val="000066"/>
              </a:solidFill>
            </a:endParaRPr>
          </a:p>
        </p:txBody>
      </p:sp>
      <p:pic>
        <p:nvPicPr>
          <p:cNvPr id="9218" name="Picture 2" descr="http://www.foss.vgs.no/jsongallery/17_mai_2011/images/Fosssommer.jpg"/>
          <p:cNvPicPr>
            <a:picLocks noChangeAspect="1" noChangeArrowheads="1"/>
          </p:cNvPicPr>
          <p:nvPr/>
        </p:nvPicPr>
        <p:blipFill>
          <a:blip r:embed="rId2" cstate="print"/>
          <a:srcRect/>
          <a:stretch>
            <a:fillRect/>
          </a:stretch>
        </p:blipFill>
        <p:spPr bwMode="auto">
          <a:xfrm>
            <a:off x="323528" y="3140968"/>
            <a:ext cx="4347192" cy="3411722"/>
          </a:xfrm>
          <a:prstGeom prst="rect">
            <a:avLst/>
          </a:prstGeom>
          <a:noFill/>
        </p:spPr>
      </p:pic>
      <p:sp>
        <p:nvSpPr>
          <p:cNvPr id="6" name="TekstSylinder 5"/>
          <p:cNvSpPr txBox="1"/>
          <p:nvPr/>
        </p:nvSpPr>
        <p:spPr>
          <a:xfrm>
            <a:off x="4860032" y="4797152"/>
            <a:ext cx="3312368" cy="1754326"/>
          </a:xfrm>
          <a:prstGeom prst="rect">
            <a:avLst/>
          </a:prstGeom>
          <a:noFill/>
        </p:spPr>
        <p:txBody>
          <a:bodyPr wrap="square" rtlCol="0">
            <a:spAutoFit/>
          </a:bodyPr>
          <a:lstStyle/>
          <a:p>
            <a:r>
              <a:rPr lang="nb-NO" sz="3600" dirty="0" smtClean="0">
                <a:solidFill>
                  <a:srgbClr val="000066"/>
                </a:solidFill>
                <a:latin typeface="+mn-lt"/>
              </a:rPr>
              <a:t>På Foss er mange kombinasjoner av fag mulig!</a:t>
            </a:r>
            <a:endParaRPr lang="nb-NO" sz="3600" dirty="0">
              <a:solidFill>
                <a:srgbClr val="000066"/>
              </a:solidFill>
              <a:latin typeface="+mn-lt"/>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600" dirty="0" smtClean="0">
                <a:solidFill>
                  <a:srgbClr val="000066"/>
                </a:solidFill>
              </a:rPr>
              <a:t>Fag for elever vg1 studiespesialisering</a:t>
            </a:r>
            <a:endParaRPr lang="nb-NO" sz="3600" dirty="0">
              <a:solidFill>
                <a:srgbClr val="000066"/>
              </a:solidFill>
            </a:endParaRPr>
          </a:p>
        </p:txBody>
      </p:sp>
      <p:sp>
        <p:nvSpPr>
          <p:cNvPr id="3" name="Plassholder for innhold 2"/>
          <p:cNvSpPr>
            <a:spLocks noGrp="1"/>
          </p:cNvSpPr>
          <p:nvPr>
            <p:ph sz="quarter" idx="1"/>
          </p:nvPr>
        </p:nvSpPr>
        <p:spPr>
          <a:xfrm>
            <a:off x="914400" y="1447800"/>
            <a:ext cx="7618040" cy="5149552"/>
          </a:xfrm>
        </p:spPr>
        <p:txBody>
          <a:bodyPr>
            <a:normAutofit/>
          </a:bodyPr>
          <a:lstStyle/>
          <a:p>
            <a:r>
              <a:rPr lang="nb-NO" sz="2800" dirty="0" smtClean="0">
                <a:solidFill>
                  <a:srgbClr val="000066"/>
                </a:solidFill>
              </a:rPr>
              <a:t>Engelsk</a:t>
            </a:r>
          </a:p>
          <a:p>
            <a:r>
              <a:rPr lang="nb-NO" sz="2800" dirty="0" smtClean="0">
                <a:solidFill>
                  <a:srgbClr val="000066"/>
                </a:solidFill>
              </a:rPr>
              <a:t>Fremmedspråk (fransk, italiensk, spansk eller tysk)</a:t>
            </a:r>
          </a:p>
          <a:p>
            <a:r>
              <a:rPr lang="nb-NO" sz="2800" dirty="0" smtClean="0">
                <a:solidFill>
                  <a:srgbClr val="000066"/>
                </a:solidFill>
              </a:rPr>
              <a:t>Geografi</a:t>
            </a:r>
          </a:p>
          <a:p>
            <a:r>
              <a:rPr lang="nb-NO" sz="2800" dirty="0" smtClean="0">
                <a:solidFill>
                  <a:srgbClr val="000066"/>
                </a:solidFill>
              </a:rPr>
              <a:t>Kroppsøving</a:t>
            </a:r>
          </a:p>
          <a:p>
            <a:r>
              <a:rPr lang="nb-NO" sz="2800" dirty="0" smtClean="0">
                <a:solidFill>
                  <a:srgbClr val="000066"/>
                </a:solidFill>
              </a:rPr>
              <a:t>Matematikk</a:t>
            </a:r>
          </a:p>
          <a:p>
            <a:r>
              <a:rPr lang="nb-NO" sz="2800" dirty="0" smtClean="0">
                <a:solidFill>
                  <a:srgbClr val="000066"/>
                </a:solidFill>
              </a:rPr>
              <a:t>Norsk</a:t>
            </a:r>
          </a:p>
          <a:p>
            <a:r>
              <a:rPr lang="nb-NO" sz="2800" dirty="0" smtClean="0">
                <a:solidFill>
                  <a:srgbClr val="000066"/>
                </a:solidFill>
              </a:rPr>
              <a:t>Naturfag</a:t>
            </a:r>
          </a:p>
          <a:p>
            <a:r>
              <a:rPr lang="nb-NO" sz="2800" dirty="0" smtClean="0">
                <a:solidFill>
                  <a:srgbClr val="000066"/>
                </a:solidFill>
              </a:rPr>
              <a:t>Samfunnsfag</a:t>
            </a:r>
            <a:endParaRPr lang="nb-NO" sz="2800" dirty="0">
              <a:solidFill>
                <a:srgbClr val="000066"/>
              </a:solidFill>
            </a:endParaRPr>
          </a:p>
        </p:txBody>
      </p:sp>
      <p:pic>
        <p:nvPicPr>
          <p:cNvPr id="5" name="Bilde 4" descr="FosseleverGarden7.JPG"/>
          <p:cNvPicPr>
            <a:picLocks noChangeAspect="1"/>
          </p:cNvPicPr>
          <p:nvPr/>
        </p:nvPicPr>
        <p:blipFill>
          <a:blip r:embed="rId2" cstate="print"/>
          <a:srcRect l="3846" r="43084" b="26957"/>
          <a:stretch>
            <a:fillRect/>
          </a:stretch>
        </p:blipFill>
        <p:spPr>
          <a:xfrm>
            <a:off x="4702514" y="2420888"/>
            <a:ext cx="4045950" cy="4176464"/>
          </a:xfrm>
          <a:prstGeom prst="rect">
            <a:avLst/>
          </a:prstGeom>
        </p:spPr>
      </p:pic>
    </p:spTree>
    <p:extLst>
      <p:ext uri="{BB962C8B-B14F-4D97-AF65-F5344CB8AC3E}">
        <p14:creationId xmlns:p14="http://schemas.microsoft.com/office/powerpoint/2010/main" val="24886353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4300" dirty="0" smtClean="0">
                <a:solidFill>
                  <a:srgbClr val="000066"/>
                </a:solidFill>
              </a:rPr>
              <a:t>Fag for elever vg1 musikk</a:t>
            </a:r>
            <a:endParaRPr lang="nb-NO" sz="4300" dirty="0">
              <a:solidFill>
                <a:srgbClr val="000066"/>
              </a:solidFill>
            </a:endParaRPr>
          </a:p>
        </p:txBody>
      </p:sp>
      <p:sp>
        <p:nvSpPr>
          <p:cNvPr id="3" name="Plassholder for innhold 2"/>
          <p:cNvSpPr>
            <a:spLocks noGrp="1"/>
          </p:cNvSpPr>
          <p:nvPr>
            <p:ph sz="quarter" idx="1"/>
          </p:nvPr>
        </p:nvSpPr>
        <p:spPr>
          <a:xfrm>
            <a:off x="914400" y="1447800"/>
            <a:ext cx="7618040" cy="5149552"/>
          </a:xfrm>
        </p:spPr>
        <p:txBody>
          <a:bodyPr>
            <a:normAutofit/>
          </a:bodyPr>
          <a:lstStyle/>
          <a:p>
            <a:r>
              <a:rPr lang="nb-NO" sz="2800" dirty="0" smtClean="0">
                <a:solidFill>
                  <a:srgbClr val="000066"/>
                </a:solidFill>
              </a:rPr>
              <a:t>Engelsk</a:t>
            </a:r>
          </a:p>
          <a:p>
            <a:r>
              <a:rPr lang="nb-NO" sz="2800" dirty="0" smtClean="0">
                <a:solidFill>
                  <a:srgbClr val="000066"/>
                </a:solidFill>
              </a:rPr>
              <a:t>Fremmedspråk (fransk, italiensk, spansk eller tysk)</a:t>
            </a:r>
          </a:p>
          <a:p>
            <a:r>
              <a:rPr lang="nb-NO" sz="2800" dirty="0" smtClean="0">
                <a:solidFill>
                  <a:srgbClr val="000066"/>
                </a:solidFill>
              </a:rPr>
              <a:t>Matematikk</a:t>
            </a:r>
          </a:p>
          <a:p>
            <a:r>
              <a:rPr lang="nb-NO" sz="2800" dirty="0" smtClean="0">
                <a:solidFill>
                  <a:srgbClr val="000066"/>
                </a:solidFill>
              </a:rPr>
              <a:t>Norsk</a:t>
            </a:r>
          </a:p>
          <a:p>
            <a:r>
              <a:rPr lang="nb-NO" sz="2800" dirty="0" smtClean="0">
                <a:solidFill>
                  <a:srgbClr val="000066"/>
                </a:solidFill>
              </a:rPr>
              <a:t>Naturfag</a:t>
            </a:r>
          </a:p>
          <a:p>
            <a:r>
              <a:rPr lang="nb-NO" sz="2800" dirty="0" smtClean="0">
                <a:solidFill>
                  <a:srgbClr val="000066"/>
                </a:solidFill>
              </a:rPr>
              <a:t>Musikk</a:t>
            </a:r>
          </a:p>
          <a:p>
            <a:r>
              <a:rPr lang="nb-NO" sz="2800" dirty="0" smtClean="0">
                <a:solidFill>
                  <a:srgbClr val="000066"/>
                </a:solidFill>
              </a:rPr>
              <a:t>Kor, dans, drama</a:t>
            </a:r>
          </a:p>
          <a:p>
            <a:r>
              <a:rPr lang="nb-NO" sz="2800" dirty="0" smtClean="0">
                <a:solidFill>
                  <a:srgbClr val="000066"/>
                </a:solidFill>
              </a:rPr>
              <a:t>Lytting</a:t>
            </a:r>
          </a:p>
        </p:txBody>
      </p:sp>
      <p:pic>
        <p:nvPicPr>
          <p:cNvPr id="5" name="Bilde 4" descr="FosseleverGarden7.JPG"/>
          <p:cNvPicPr>
            <a:picLocks noChangeAspect="1"/>
          </p:cNvPicPr>
          <p:nvPr/>
        </p:nvPicPr>
        <p:blipFill>
          <a:blip r:embed="rId2" cstate="print"/>
          <a:srcRect l="3846" r="43084" b="26957"/>
          <a:stretch>
            <a:fillRect/>
          </a:stretch>
        </p:blipFill>
        <p:spPr>
          <a:xfrm>
            <a:off x="4702514" y="2420888"/>
            <a:ext cx="4045950" cy="4176464"/>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4300" dirty="0" smtClean="0">
                <a:solidFill>
                  <a:srgbClr val="000066"/>
                </a:solidFill>
              </a:rPr>
              <a:t>Musikklinja</a:t>
            </a:r>
            <a:endParaRPr lang="nb-NO" sz="4300" dirty="0">
              <a:solidFill>
                <a:srgbClr val="000066"/>
              </a:solidFill>
            </a:endParaRPr>
          </a:p>
        </p:txBody>
      </p:sp>
      <p:sp>
        <p:nvSpPr>
          <p:cNvPr id="3" name="Plassholder for innhold 2"/>
          <p:cNvSpPr>
            <a:spLocks noGrp="1"/>
          </p:cNvSpPr>
          <p:nvPr>
            <p:ph sz="quarter" idx="1"/>
          </p:nvPr>
        </p:nvSpPr>
        <p:spPr>
          <a:xfrm>
            <a:off x="395536" y="1628800"/>
            <a:ext cx="3456384" cy="4391000"/>
          </a:xfrm>
        </p:spPr>
        <p:txBody>
          <a:bodyPr>
            <a:normAutofit/>
          </a:bodyPr>
          <a:lstStyle/>
          <a:p>
            <a:pPr>
              <a:lnSpc>
                <a:spcPct val="80000"/>
              </a:lnSpc>
            </a:pPr>
            <a:r>
              <a:rPr lang="nb-NO" sz="3200" dirty="0" smtClean="0">
                <a:solidFill>
                  <a:srgbClr val="000066"/>
                </a:solidFill>
              </a:rPr>
              <a:t>Kombinasjon av fellesfag og valgfrie programfag</a:t>
            </a:r>
          </a:p>
          <a:p>
            <a:pPr>
              <a:lnSpc>
                <a:spcPct val="80000"/>
              </a:lnSpc>
            </a:pPr>
            <a:r>
              <a:rPr lang="nb-NO" sz="3200" dirty="0" smtClean="0">
                <a:solidFill>
                  <a:srgbClr val="000066"/>
                </a:solidFill>
              </a:rPr>
              <a:t>Undervisning i både praktiske og teoretiske musikkfag</a:t>
            </a:r>
          </a:p>
          <a:p>
            <a:pPr>
              <a:lnSpc>
                <a:spcPct val="80000"/>
              </a:lnSpc>
            </a:pPr>
            <a:r>
              <a:rPr lang="nb-NO" sz="3200" dirty="0" smtClean="0">
                <a:solidFill>
                  <a:srgbClr val="000066"/>
                </a:solidFill>
              </a:rPr>
              <a:t>Hovedinstrument, </a:t>
            </a:r>
            <a:r>
              <a:rPr lang="nb-NO" sz="3200" dirty="0" err="1" smtClean="0">
                <a:solidFill>
                  <a:srgbClr val="000066"/>
                </a:solidFill>
              </a:rPr>
              <a:t>biinstrument</a:t>
            </a:r>
            <a:r>
              <a:rPr lang="nb-NO" sz="3200" dirty="0" smtClean="0">
                <a:solidFill>
                  <a:srgbClr val="000066"/>
                </a:solidFill>
              </a:rPr>
              <a:t> og samspillgruppe</a:t>
            </a:r>
            <a:endParaRPr lang="nb-NO" dirty="0"/>
          </a:p>
        </p:txBody>
      </p:sp>
      <p:pic>
        <p:nvPicPr>
          <p:cNvPr id="6" name="Bilde 5" descr="FossPark1.JPG"/>
          <p:cNvPicPr>
            <a:picLocks noChangeAspect="1"/>
          </p:cNvPicPr>
          <p:nvPr/>
        </p:nvPicPr>
        <p:blipFill>
          <a:blip r:embed="rId2" cstate="print"/>
          <a:stretch>
            <a:fillRect/>
          </a:stretch>
        </p:blipFill>
        <p:spPr>
          <a:xfrm>
            <a:off x="3923929" y="1772816"/>
            <a:ext cx="4708128" cy="3531096"/>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mtClean="0">
                <a:solidFill>
                  <a:srgbClr val="000066"/>
                </a:solidFill>
              </a:rPr>
              <a:t>Musikklinja skaper </a:t>
            </a:r>
            <a:r>
              <a:rPr lang="nb-NO" dirty="0" smtClean="0">
                <a:solidFill>
                  <a:srgbClr val="000066"/>
                </a:solidFill>
              </a:rPr>
              <a:t>muligheter!</a:t>
            </a:r>
            <a:endParaRPr lang="nb-NO" dirty="0">
              <a:solidFill>
                <a:srgbClr val="000066"/>
              </a:solidFill>
            </a:endParaRPr>
          </a:p>
        </p:txBody>
      </p:sp>
      <p:sp>
        <p:nvSpPr>
          <p:cNvPr id="3" name="Plassholder for innhold 2"/>
          <p:cNvSpPr>
            <a:spLocks noGrp="1"/>
          </p:cNvSpPr>
          <p:nvPr>
            <p:ph sz="quarter" idx="1"/>
          </p:nvPr>
        </p:nvSpPr>
        <p:spPr/>
        <p:txBody>
          <a:bodyPr>
            <a:normAutofit/>
          </a:bodyPr>
          <a:lstStyle/>
          <a:p>
            <a:r>
              <a:rPr lang="nb-NO" sz="3200" dirty="0" smtClean="0">
                <a:solidFill>
                  <a:srgbClr val="000066"/>
                </a:solidFill>
              </a:rPr>
              <a:t>Alle elevene får generell studiekompetanse</a:t>
            </a:r>
          </a:p>
          <a:p>
            <a:r>
              <a:rPr lang="nb-NO" sz="3200" dirty="0" smtClean="0">
                <a:solidFill>
                  <a:srgbClr val="000066"/>
                </a:solidFill>
              </a:rPr>
              <a:t>God mulighet til spesiell studiekompetanse</a:t>
            </a:r>
          </a:p>
          <a:p>
            <a:r>
              <a:rPr lang="nb-NO" sz="3200" dirty="0" smtClean="0">
                <a:solidFill>
                  <a:srgbClr val="000066"/>
                </a:solidFill>
              </a:rPr>
              <a:t>Individuell tilrettelegging av fagkombinasjon, progresjon og timeplan</a:t>
            </a:r>
          </a:p>
          <a:p>
            <a:r>
              <a:rPr lang="nb-NO" sz="3200" dirty="0" smtClean="0">
                <a:solidFill>
                  <a:srgbClr val="000066"/>
                </a:solidFill>
              </a:rPr>
              <a:t>Norges største musikklinje med over 180 elever</a:t>
            </a:r>
          </a:p>
          <a:p>
            <a:r>
              <a:rPr lang="nb-NO" sz="3200" dirty="0" err="1" smtClean="0">
                <a:solidFill>
                  <a:srgbClr val="000066"/>
                </a:solidFill>
              </a:rPr>
              <a:t>Fosstivalen</a:t>
            </a:r>
            <a:r>
              <a:rPr lang="nb-NO" sz="3200" dirty="0" smtClean="0">
                <a:solidFill>
                  <a:srgbClr val="000066"/>
                </a:solidFill>
              </a:rPr>
              <a:t> i februar</a:t>
            </a:r>
          </a:p>
          <a:p>
            <a:r>
              <a:rPr lang="nb-NO" sz="3200" dirty="0" smtClean="0">
                <a:solidFill>
                  <a:srgbClr val="000066"/>
                </a:solidFill>
              </a:rPr>
              <a:t>Elevenes egne konserter i midttimene</a:t>
            </a:r>
          </a:p>
          <a:p>
            <a:r>
              <a:rPr lang="nb-NO" sz="3200" dirty="0" smtClean="0">
                <a:solidFill>
                  <a:srgbClr val="000066"/>
                </a:solidFill>
              </a:rPr>
              <a:t>Rockeband, jazzband, storband og strykeorkester</a:t>
            </a:r>
          </a:p>
          <a:p>
            <a:endParaRPr lang="nb-NO" sz="3200" dirty="0">
              <a:solidFill>
                <a:srgbClr val="000066"/>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Nye møter</a:t>
            </a:r>
            <a:endParaRPr lang="nb-NO" dirty="0"/>
          </a:p>
        </p:txBody>
      </p:sp>
      <p:sp>
        <p:nvSpPr>
          <p:cNvPr id="3" name="Plassholder for innhold 2"/>
          <p:cNvSpPr>
            <a:spLocks noGrp="1"/>
          </p:cNvSpPr>
          <p:nvPr>
            <p:ph sz="quarter" idx="1"/>
          </p:nvPr>
        </p:nvSpPr>
        <p:spPr/>
        <p:txBody>
          <a:bodyPr/>
          <a:lstStyle/>
          <a:p>
            <a:r>
              <a:rPr lang="nb-NO" dirty="0" smtClean="0"/>
              <a:t>Tirsdag 27/9 </a:t>
            </a:r>
          </a:p>
          <a:p>
            <a:r>
              <a:rPr lang="nb-NO" dirty="0" smtClean="0"/>
              <a:t>Orientering fagvalg onsdag 21/11</a:t>
            </a:r>
          </a:p>
          <a:p>
            <a:pPr marL="0" indent="0">
              <a:buNone/>
            </a:pPr>
            <a:endParaRPr lang="nb-NO" dirty="0"/>
          </a:p>
          <a:p>
            <a:endParaRPr lang="nb-NO" dirty="0" smtClean="0"/>
          </a:p>
          <a:p>
            <a:pPr marL="320040" lvl="1" indent="0">
              <a:buNone/>
            </a:pPr>
            <a:r>
              <a:rPr lang="nb-NO" dirty="0" smtClean="0"/>
              <a:t>Vel møtt!</a:t>
            </a:r>
          </a:p>
        </p:txBody>
      </p:sp>
    </p:spTree>
    <p:extLst>
      <p:ext uri="{BB962C8B-B14F-4D97-AF65-F5344CB8AC3E}">
        <p14:creationId xmlns:p14="http://schemas.microsoft.com/office/powerpoint/2010/main" val="259974964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Høy trivsel og gode resultater</a:t>
            </a:r>
            <a:endParaRPr lang="nb-NO" dirty="0"/>
          </a:p>
        </p:txBody>
      </p:sp>
      <p:sp>
        <p:nvSpPr>
          <p:cNvPr id="3" name="Plassholder for tekst 2"/>
          <p:cNvSpPr>
            <a:spLocks noGrp="1"/>
          </p:cNvSpPr>
          <p:nvPr>
            <p:ph type="body" sz="half" idx="1"/>
          </p:nvPr>
        </p:nvSpPr>
        <p:spPr>
          <a:xfrm>
            <a:off x="35496" y="1412776"/>
            <a:ext cx="4896544" cy="4713387"/>
          </a:xfrm>
        </p:spPr>
        <p:txBody>
          <a:bodyPr>
            <a:normAutofit lnSpcReduction="10000"/>
          </a:bodyPr>
          <a:lstStyle/>
          <a:p>
            <a:r>
              <a:rPr lang="nb-NO" dirty="0" smtClean="0"/>
              <a:t>Elevundersøkelsen </a:t>
            </a:r>
          </a:p>
          <a:p>
            <a:pPr lvl="1"/>
            <a:r>
              <a:rPr lang="nb-NO" dirty="0" smtClean="0"/>
              <a:t>Høy trivsel</a:t>
            </a:r>
          </a:p>
          <a:p>
            <a:r>
              <a:rPr lang="nb-NO" dirty="0" smtClean="0"/>
              <a:t>Fullført og bestått</a:t>
            </a:r>
          </a:p>
          <a:p>
            <a:pPr lvl="1"/>
            <a:r>
              <a:rPr lang="nb-NO" dirty="0" smtClean="0"/>
              <a:t>Foss 95,6%</a:t>
            </a:r>
          </a:p>
          <a:p>
            <a:pPr lvl="1"/>
            <a:r>
              <a:rPr lang="nb-NO" dirty="0" smtClean="0"/>
              <a:t>Oslo 77,2%</a:t>
            </a:r>
          </a:p>
          <a:p>
            <a:r>
              <a:rPr lang="nb-NO" dirty="0" smtClean="0"/>
              <a:t>Eksamensresultater viser at Foss hever mer enn andre skoler vi kan sammenligne oss med. (skoleporten.no)</a:t>
            </a:r>
          </a:p>
          <a:p>
            <a:r>
              <a:rPr lang="nb-NO" dirty="0" smtClean="0"/>
              <a:t>Gode resultater viser godt læringsmiljø</a:t>
            </a:r>
          </a:p>
          <a:p>
            <a:endParaRPr lang="nb-NO" dirty="0" smtClean="0"/>
          </a:p>
          <a:p>
            <a:endParaRPr lang="nb-NO" dirty="0"/>
          </a:p>
        </p:txBody>
      </p:sp>
      <p:sp>
        <p:nvSpPr>
          <p:cNvPr id="4" name="Plassholder for utklipp 3"/>
          <p:cNvSpPr>
            <a:spLocks noGrp="1"/>
          </p:cNvSpPr>
          <p:nvPr>
            <p:ph type="clipArt" sz="half" idx="2"/>
          </p:nvPr>
        </p:nvSpPr>
        <p:spPr/>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556792"/>
            <a:ext cx="4184923"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Sylinder 5"/>
          <p:cNvSpPr txBox="1"/>
          <p:nvPr/>
        </p:nvSpPr>
        <p:spPr>
          <a:xfrm>
            <a:off x="5580112" y="4229626"/>
            <a:ext cx="720080" cy="369332"/>
          </a:xfrm>
          <a:prstGeom prst="rect">
            <a:avLst/>
          </a:prstGeom>
          <a:noFill/>
        </p:spPr>
        <p:txBody>
          <a:bodyPr wrap="square" rtlCol="0">
            <a:spAutoFit/>
          </a:bodyPr>
          <a:lstStyle/>
          <a:p>
            <a:r>
              <a:rPr lang="nb-NO" dirty="0" smtClean="0"/>
              <a:t>Foss</a:t>
            </a:r>
            <a:endParaRPr lang="nb-NO" dirty="0"/>
          </a:p>
        </p:txBody>
      </p:sp>
      <p:sp>
        <p:nvSpPr>
          <p:cNvPr id="7" name="TekstSylinder 6"/>
          <p:cNvSpPr txBox="1"/>
          <p:nvPr/>
        </p:nvSpPr>
        <p:spPr>
          <a:xfrm>
            <a:off x="6156176" y="4247369"/>
            <a:ext cx="864096" cy="369332"/>
          </a:xfrm>
          <a:prstGeom prst="rect">
            <a:avLst/>
          </a:prstGeom>
          <a:noFill/>
        </p:spPr>
        <p:txBody>
          <a:bodyPr wrap="square" rtlCol="0">
            <a:spAutoFit/>
          </a:bodyPr>
          <a:lstStyle/>
          <a:p>
            <a:r>
              <a:rPr lang="nb-NO" dirty="0" smtClean="0"/>
              <a:t>Oslo</a:t>
            </a:r>
            <a:endParaRPr lang="nb-NO" dirty="0"/>
          </a:p>
        </p:txBody>
      </p:sp>
      <p:sp>
        <p:nvSpPr>
          <p:cNvPr id="8" name="TekstSylinder 7"/>
          <p:cNvSpPr txBox="1"/>
          <p:nvPr/>
        </p:nvSpPr>
        <p:spPr>
          <a:xfrm>
            <a:off x="6714414" y="4247369"/>
            <a:ext cx="1368152" cy="369332"/>
          </a:xfrm>
          <a:prstGeom prst="rect">
            <a:avLst/>
          </a:prstGeom>
          <a:noFill/>
        </p:spPr>
        <p:txBody>
          <a:bodyPr wrap="square" rtlCol="0">
            <a:spAutoFit/>
          </a:bodyPr>
          <a:lstStyle/>
          <a:p>
            <a:r>
              <a:rPr lang="nb-NO" dirty="0" smtClean="0"/>
              <a:t>Nasjonalt</a:t>
            </a:r>
            <a:endParaRPr lang="nb-NO" dirty="0"/>
          </a:p>
        </p:txBody>
      </p:sp>
      <p:sp>
        <p:nvSpPr>
          <p:cNvPr id="9" name="TekstSylinder 8"/>
          <p:cNvSpPr txBox="1"/>
          <p:nvPr/>
        </p:nvSpPr>
        <p:spPr>
          <a:xfrm>
            <a:off x="4932040" y="2051356"/>
            <a:ext cx="864096" cy="523220"/>
          </a:xfrm>
          <a:prstGeom prst="rect">
            <a:avLst/>
          </a:prstGeom>
          <a:noFill/>
        </p:spPr>
        <p:txBody>
          <a:bodyPr wrap="square" rtlCol="0">
            <a:spAutoFit/>
          </a:bodyPr>
          <a:lstStyle/>
          <a:p>
            <a:r>
              <a:rPr lang="nb-NO" sz="1400" dirty="0" smtClean="0"/>
              <a:t>Norsk skriftlig </a:t>
            </a:r>
            <a:endParaRPr lang="nb-NO" sz="1400" dirty="0"/>
          </a:p>
        </p:txBody>
      </p:sp>
      <p:sp>
        <p:nvSpPr>
          <p:cNvPr id="10" name="TekstSylinder 9"/>
          <p:cNvSpPr txBox="1"/>
          <p:nvPr/>
        </p:nvSpPr>
        <p:spPr>
          <a:xfrm>
            <a:off x="5796136" y="1988840"/>
            <a:ext cx="1056213" cy="523220"/>
          </a:xfrm>
          <a:prstGeom prst="rect">
            <a:avLst/>
          </a:prstGeom>
          <a:noFill/>
        </p:spPr>
        <p:txBody>
          <a:bodyPr wrap="square" rtlCol="0">
            <a:spAutoFit/>
          </a:bodyPr>
          <a:lstStyle/>
          <a:p>
            <a:r>
              <a:rPr lang="nb-NO" sz="1400" dirty="0" smtClean="0"/>
              <a:t>Engelsk skriftlig</a:t>
            </a:r>
            <a:endParaRPr lang="nb-NO" sz="1400" dirty="0"/>
          </a:p>
        </p:txBody>
      </p:sp>
      <p:sp>
        <p:nvSpPr>
          <p:cNvPr id="11" name="TekstSylinder 10"/>
          <p:cNvSpPr txBox="1"/>
          <p:nvPr/>
        </p:nvSpPr>
        <p:spPr>
          <a:xfrm>
            <a:off x="6852349" y="2051356"/>
            <a:ext cx="546141" cy="369332"/>
          </a:xfrm>
          <a:prstGeom prst="rect">
            <a:avLst/>
          </a:prstGeom>
          <a:noFill/>
        </p:spPr>
        <p:txBody>
          <a:bodyPr wrap="square" rtlCol="0">
            <a:spAutoFit/>
          </a:bodyPr>
          <a:lstStyle/>
          <a:p>
            <a:r>
              <a:rPr lang="nb-NO" dirty="0" smtClean="0"/>
              <a:t>R2</a:t>
            </a:r>
            <a:endParaRPr lang="nb-NO" dirty="0"/>
          </a:p>
        </p:txBody>
      </p:sp>
      <p:sp>
        <p:nvSpPr>
          <p:cNvPr id="12" name="TekstSylinder 11"/>
          <p:cNvSpPr txBox="1"/>
          <p:nvPr/>
        </p:nvSpPr>
        <p:spPr>
          <a:xfrm>
            <a:off x="7812360" y="2051356"/>
            <a:ext cx="576064" cy="369332"/>
          </a:xfrm>
          <a:prstGeom prst="rect">
            <a:avLst/>
          </a:prstGeom>
          <a:noFill/>
        </p:spPr>
        <p:txBody>
          <a:bodyPr wrap="square" rtlCol="0">
            <a:spAutoFit/>
          </a:bodyPr>
          <a:lstStyle/>
          <a:p>
            <a:r>
              <a:rPr lang="nb-NO" dirty="0" smtClean="0"/>
              <a:t>S2</a:t>
            </a:r>
            <a:endParaRPr lang="nb-NO" dirty="0"/>
          </a:p>
        </p:txBody>
      </p:sp>
    </p:spTree>
    <p:extLst>
      <p:ext uri="{BB962C8B-B14F-4D97-AF65-F5344CB8AC3E}">
        <p14:creationId xmlns:p14="http://schemas.microsoft.com/office/powerpoint/2010/main" val="356351127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620688"/>
            <a:ext cx="6563072" cy="864096"/>
          </a:xfrm>
        </p:spPr>
        <p:txBody>
          <a:bodyPr/>
          <a:lstStyle/>
          <a:p>
            <a:r>
              <a:rPr lang="nb-NO" dirty="0" smtClean="0"/>
              <a:t>Hvordan oppnår vi dette?</a:t>
            </a:r>
            <a:endParaRPr lang="nb-NO" dirty="0"/>
          </a:p>
        </p:txBody>
      </p:sp>
      <p:sp>
        <p:nvSpPr>
          <p:cNvPr id="3" name="Plassholder for tekst 2"/>
          <p:cNvSpPr>
            <a:spLocks noGrp="1"/>
          </p:cNvSpPr>
          <p:nvPr>
            <p:ph type="body" sz="half" idx="1"/>
          </p:nvPr>
        </p:nvSpPr>
        <p:spPr/>
        <p:txBody>
          <a:bodyPr>
            <a:normAutofit fontScale="77500" lnSpcReduction="20000"/>
          </a:bodyPr>
          <a:lstStyle/>
          <a:p>
            <a:r>
              <a:rPr lang="nb-NO" dirty="0"/>
              <a:t>Høyt kvalifiserte lærere, flere med doktorgrad</a:t>
            </a:r>
          </a:p>
          <a:p>
            <a:r>
              <a:rPr lang="nb-NO" dirty="0" smtClean="0"/>
              <a:t>Lærere med lang erfaring</a:t>
            </a:r>
          </a:p>
          <a:p>
            <a:r>
              <a:rPr lang="nb-NO" dirty="0" smtClean="0"/>
              <a:t>God tilrettelegging for den enkelte elev</a:t>
            </a:r>
          </a:p>
          <a:p>
            <a:r>
              <a:rPr lang="nb-NO" dirty="0" smtClean="0"/>
              <a:t>Lærere med høye ambisjoner på elevens og egne vegne</a:t>
            </a:r>
          </a:p>
          <a:p>
            <a:r>
              <a:rPr lang="nb-NO" dirty="0" smtClean="0"/>
              <a:t>Støtteapparat rundt elevens læring</a:t>
            </a:r>
          </a:p>
          <a:p>
            <a:pPr lvl="1"/>
            <a:r>
              <a:rPr lang="nb-NO" dirty="0" smtClean="0"/>
              <a:t>Ledelse</a:t>
            </a:r>
          </a:p>
          <a:p>
            <a:pPr lvl="1"/>
            <a:r>
              <a:rPr lang="nb-NO" dirty="0" smtClean="0"/>
              <a:t>Rådgivere</a:t>
            </a:r>
          </a:p>
          <a:p>
            <a:pPr lvl="1"/>
            <a:r>
              <a:rPr lang="nb-NO" dirty="0" smtClean="0"/>
              <a:t>Helsesøstre</a:t>
            </a:r>
          </a:p>
          <a:p>
            <a:pPr lvl="1"/>
            <a:r>
              <a:rPr lang="nb-NO" dirty="0" smtClean="0"/>
              <a:t>Psykolog</a:t>
            </a:r>
          </a:p>
          <a:p>
            <a:pPr lvl="1"/>
            <a:r>
              <a:rPr lang="nb-NO" dirty="0" smtClean="0"/>
              <a:t>IKT-ansvarlig</a:t>
            </a:r>
          </a:p>
          <a:p>
            <a:pPr lvl="1"/>
            <a:r>
              <a:rPr lang="nb-NO" dirty="0" smtClean="0"/>
              <a:t>Kontorpersonale</a:t>
            </a:r>
          </a:p>
          <a:p>
            <a:pPr lvl="1"/>
            <a:r>
              <a:rPr lang="nb-NO" dirty="0" smtClean="0"/>
              <a:t>Vaktmester</a:t>
            </a:r>
          </a:p>
          <a:p>
            <a:pPr lvl="1"/>
            <a:endParaRPr lang="nb-NO" dirty="0"/>
          </a:p>
        </p:txBody>
      </p:sp>
      <p:pic>
        <p:nvPicPr>
          <p:cNvPr id="1026" name="Picture 2"/>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bwMode="auto">
          <a:xfrm>
            <a:off x="4572000" y="3212976"/>
            <a:ext cx="4038600" cy="2695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462973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14400" y="476672"/>
            <a:ext cx="7772400" cy="1080120"/>
          </a:xfrm>
        </p:spPr>
        <p:txBody>
          <a:bodyPr>
            <a:normAutofit fontScale="90000"/>
          </a:bodyPr>
          <a:lstStyle/>
          <a:p>
            <a:r>
              <a:rPr lang="nb-NO" dirty="0" smtClean="0"/>
              <a:t>"JEG HAR FÅTT PLASS PÅ FOSS!!!!"</a:t>
            </a:r>
            <a:br>
              <a:rPr lang="nb-NO" dirty="0" smtClean="0"/>
            </a:br>
            <a:r>
              <a:rPr lang="nb-NO" dirty="0" smtClean="0"/>
              <a:t>"Hurra!"</a:t>
            </a:r>
            <a:endParaRPr lang="nb-NO" dirty="0"/>
          </a:p>
        </p:txBody>
      </p:sp>
      <p:sp>
        <p:nvSpPr>
          <p:cNvPr id="3" name="Plassholder for innhold 2"/>
          <p:cNvSpPr>
            <a:spLocks noGrp="1"/>
          </p:cNvSpPr>
          <p:nvPr>
            <p:ph sz="quarter" idx="1"/>
          </p:nvPr>
        </p:nvSpPr>
        <p:spPr>
          <a:xfrm>
            <a:off x="914400" y="1772816"/>
            <a:ext cx="7772400" cy="4246984"/>
          </a:xfrm>
        </p:spPr>
        <p:txBody>
          <a:bodyPr/>
          <a:lstStyle/>
          <a:p>
            <a:r>
              <a:rPr lang="nb-NO" dirty="0" smtClean="0"/>
              <a:t>Flinke, forventningsfulle  og motiverte elever!</a:t>
            </a:r>
          </a:p>
          <a:p>
            <a:r>
              <a:rPr lang="nb-NO" dirty="0" smtClean="0"/>
              <a:t>Fra 40 skoler pluss to utvekslingselever fra Sveits og Thailand</a:t>
            </a:r>
          </a:p>
          <a:p>
            <a:r>
              <a:rPr lang="nb-NO" dirty="0" smtClean="0"/>
              <a:t>179 elever på Vg1 </a:t>
            </a:r>
            <a:r>
              <a:rPr lang="nb-NO" dirty="0" err="1" smtClean="0"/>
              <a:t>st</a:t>
            </a:r>
            <a:r>
              <a:rPr lang="nb-NO" dirty="0" smtClean="0"/>
              <a:t>: 112 jenter og 67 gutter</a:t>
            </a:r>
          </a:p>
          <a:p>
            <a:r>
              <a:rPr lang="nb-NO" dirty="0" smtClean="0"/>
              <a:t>68 elever på Vg1 musikk: 40 jenter og 28 </a:t>
            </a:r>
            <a:r>
              <a:rPr lang="nb-NO" dirty="0" smtClean="0"/>
              <a:t>gutter</a:t>
            </a:r>
          </a:p>
          <a:p>
            <a:r>
              <a:rPr lang="nb-NO" dirty="0" smtClean="0"/>
              <a:t>Mange elever: store klasser, men mindre grupper i matematikk og fremmedspråk</a:t>
            </a:r>
            <a:endParaRPr lang="nb-NO" dirty="0"/>
          </a:p>
        </p:txBody>
      </p:sp>
      <p:pic>
        <p:nvPicPr>
          <p:cNvPr id="4" name="Bilde 3"/>
          <p:cNvPicPr>
            <a:picLocks noChangeAspect="1"/>
          </p:cNvPicPr>
          <p:nvPr/>
        </p:nvPicPr>
        <p:blipFill>
          <a:blip r:embed="rId2"/>
          <a:stretch>
            <a:fillRect/>
          </a:stretch>
        </p:blipFill>
        <p:spPr>
          <a:xfrm>
            <a:off x="6732240" y="4173306"/>
            <a:ext cx="1954560" cy="2460050"/>
          </a:xfrm>
          <a:prstGeom prst="rect">
            <a:avLst/>
          </a:prstGeom>
        </p:spPr>
      </p:pic>
    </p:spTree>
    <p:extLst>
      <p:ext uri="{BB962C8B-B14F-4D97-AF65-F5344CB8AC3E}">
        <p14:creationId xmlns:p14="http://schemas.microsoft.com/office/powerpoint/2010/main" val="215601115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Du er her</a:t>
            </a:r>
            <a:endParaRPr lang="nb-NO" dirty="0"/>
          </a:p>
        </p:txBody>
      </p:sp>
      <p:sp>
        <p:nvSpPr>
          <p:cNvPr id="3" name="Plassholder for innhold 2"/>
          <p:cNvSpPr>
            <a:spLocks noGrp="1"/>
          </p:cNvSpPr>
          <p:nvPr>
            <p:ph sz="quarter" idx="1"/>
          </p:nvPr>
        </p:nvSpPr>
        <p:spPr/>
        <p:txBody>
          <a:bodyPr>
            <a:normAutofit/>
          </a:bodyPr>
          <a:lstStyle/>
          <a:p>
            <a:r>
              <a:rPr lang="nb-NO" sz="3200" dirty="0" smtClean="0"/>
              <a:t>Du er her for å lære.</a:t>
            </a:r>
          </a:p>
          <a:p>
            <a:r>
              <a:rPr lang="nb-NO" sz="3200" dirty="0" smtClean="0"/>
              <a:t>Du er her for å hjelpe de andre til å lære</a:t>
            </a:r>
          </a:p>
          <a:p>
            <a:r>
              <a:rPr lang="nb-NO" sz="3200" dirty="0" smtClean="0"/>
              <a:t>Du er her for å bidra til at alle har det bra på skolen. </a:t>
            </a:r>
            <a:endParaRPr lang="nb-NO" sz="3200" dirty="0"/>
          </a:p>
        </p:txBody>
      </p:sp>
    </p:spTree>
    <p:extLst>
      <p:ext uri="{BB962C8B-B14F-4D97-AF65-F5344CB8AC3E}">
        <p14:creationId xmlns:p14="http://schemas.microsoft.com/office/powerpoint/2010/main" val="64343987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4300" dirty="0" smtClean="0">
                <a:solidFill>
                  <a:srgbClr val="000066"/>
                </a:solidFill>
              </a:rPr>
              <a:t>Flere måter å lære på</a:t>
            </a:r>
            <a:endParaRPr lang="nb-NO" sz="4300" dirty="0">
              <a:solidFill>
                <a:srgbClr val="000066"/>
              </a:solidFill>
            </a:endParaRPr>
          </a:p>
        </p:txBody>
      </p:sp>
      <p:sp>
        <p:nvSpPr>
          <p:cNvPr id="3" name="Plassholder for innhold 2"/>
          <p:cNvSpPr>
            <a:spLocks noGrp="1"/>
          </p:cNvSpPr>
          <p:nvPr>
            <p:ph sz="quarter" idx="1"/>
          </p:nvPr>
        </p:nvSpPr>
        <p:spPr>
          <a:xfrm>
            <a:off x="914400" y="1447800"/>
            <a:ext cx="5529808" cy="4572000"/>
          </a:xfrm>
        </p:spPr>
        <p:txBody>
          <a:bodyPr>
            <a:normAutofit/>
          </a:bodyPr>
          <a:lstStyle/>
          <a:p>
            <a:r>
              <a:rPr lang="nb-NO" sz="3200" dirty="0" smtClean="0">
                <a:solidFill>
                  <a:srgbClr val="000066"/>
                </a:solidFill>
              </a:rPr>
              <a:t>Veiledningstid om ettermiddagen</a:t>
            </a:r>
          </a:p>
          <a:p>
            <a:r>
              <a:rPr lang="nb-NO" sz="3200" dirty="0" smtClean="0">
                <a:solidFill>
                  <a:srgbClr val="000066"/>
                </a:solidFill>
              </a:rPr>
              <a:t>Åpen skole til sein kveld</a:t>
            </a:r>
          </a:p>
          <a:p>
            <a:r>
              <a:rPr lang="nb-NO" sz="3200" dirty="0" smtClean="0">
                <a:solidFill>
                  <a:srgbClr val="000066"/>
                </a:solidFill>
              </a:rPr>
              <a:t>Prosjektuker </a:t>
            </a:r>
          </a:p>
          <a:p>
            <a:r>
              <a:rPr lang="nb-NO" sz="3200" dirty="0" smtClean="0">
                <a:solidFill>
                  <a:srgbClr val="000066"/>
                </a:solidFill>
              </a:rPr>
              <a:t>Bibliotek og lesesal</a:t>
            </a:r>
          </a:p>
        </p:txBody>
      </p:sp>
      <p:pic>
        <p:nvPicPr>
          <p:cNvPr id="4" name="Bilde 3" descr="FossGarden2.JPG"/>
          <p:cNvPicPr>
            <a:picLocks noChangeAspect="1"/>
          </p:cNvPicPr>
          <p:nvPr/>
        </p:nvPicPr>
        <p:blipFill>
          <a:blip r:embed="rId2" cstate="print"/>
          <a:stretch>
            <a:fillRect/>
          </a:stretch>
        </p:blipFill>
        <p:spPr>
          <a:xfrm>
            <a:off x="4860032" y="3501008"/>
            <a:ext cx="4091946" cy="3068960"/>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4400" dirty="0" smtClean="0">
                <a:solidFill>
                  <a:srgbClr val="000066"/>
                </a:solidFill>
              </a:rPr>
              <a:t>Aktive elever i godt læringsmiljø</a:t>
            </a:r>
            <a:endParaRPr lang="nb-NO" sz="4400" dirty="0">
              <a:solidFill>
                <a:srgbClr val="000066"/>
              </a:solidFill>
            </a:endParaRPr>
          </a:p>
        </p:txBody>
      </p:sp>
      <p:sp>
        <p:nvSpPr>
          <p:cNvPr id="3" name="Plassholder for innhold 2"/>
          <p:cNvSpPr>
            <a:spLocks noGrp="1"/>
          </p:cNvSpPr>
          <p:nvPr>
            <p:ph sz="quarter" idx="1"/>
          </p:nvPr>
        </p:nvSpPr>
        <p:spPr>
          <a:xfrm>
            <a:off x="914400" y="1447800"/>
            <a:ext cx="3585592" cy="4572000"/>
          </a:xfrm>
        </p:spPr>
        <p:txBody>
          <a:bodyPr>
            <a:normAutofit/>
          </a:bodyPr>
          <a:lstStyle/>
          <a:p>
            <a:r>
              <a:rPr lang="nb-NO" sz="3200" dirty="0" smtClean="0">
                <a:solidFill>
                  <a:srgbClr val="000066"/>
                </a:solidFill>
              </a:rPr>
              <a:t>Elevråd</a:t>
            </a:r>
          </a:p>
          <a:p>
            <a:r>
              <a:rPr lang="nb-NO" sz="3200" dirty="0" smtClean="0">
                <a:solidFill>
                  <a:srgbClr val="000066"/>
                </a:solidFill>
              </a:rPr>
              <a:t>Revy</a:t>
            </a:r>
          </a:p>
          <a:p>
            <a:r>
              <a:rPr lang="nb-NO" sz="3200" dirty="0" smtClean="0">
                <a:solidFill>
                  <a:srgbClr val="000066"/>
                </a:solidFill>
              </a:rPr>
              <a:t>Aktivitetsdager </a:t>
            </a:r>
          </a:p>
          <a:p>
            <a:r>
              <a:rPr lang="nb-NO" sz="3200" dirty="0" smtClean="0">
                <a:solidFill>
                  <a:srgbClr val="000066"/>
                </a:solidFill>
              </a:rPr>
              <a:t>Elevarrangement</a:t>
            </a:r>
          </a:p>
          <a:p>
            <a:r>
              <a:rPr lang="nb-NO" sz="3200" dirty="0" smtClean="0">
                <a:solidFill>
                  <a:srgbClr val="000066"/>
                </a:solidFill>
              </a:rPr>
              <a:t>Konserter</a:t>
            </a:r>
          </a:p>
        </p:txBody>
      </p:sp>
      <p:pic>
        <p:nvPicPr>
          <p:cNvPr id="1026" name="Picture 2" descr="H:\Dokumenter\My Pictures\Ele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330" y="1484784"/>
            <a:ext cx="3958124" cy="4200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14272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55576" y="-243408"/>
            <a:ext cx="7772400" cy="1143000"/>
          </a:xfrm>
        </p:spPr>
        <p:txBody>
          <a:bodyPr/>
          <a:lstStyle/>
          <a:p>
            <a:r>
              <a:rPr lang="nb-NO" dirty="0" smtClean="0"/>
              <a:t>Tur for Vg1 elevene til Lunde</a:t>
            </a:r>
            <a:endParaRPr lang="nb-NO" dirty="0"/>
          </a:p>
        </p:txBody>
      </p:sp>
      <p:sp>
        <p:nvSpPr>
          <p:cNvPr id="3" name="Plassholder for innhold 2"/>
          <p:cNvSpPr>
            <a:spLocks noGrp="1"/>
          </p:cNvSpPr>
          <p:nvPr>
            <p:ph sz="quarter" idx="1"/>
          </p:nvPr>
        </p:nvSpPr>
        <p:spPr>
          <a:xfrm>
            <a:off x="755576" y="875105"/>
            <a:ext cx="7772400" cy="4572000"/>
          </a:xfrm>
        </p:spPr>
        <p:txBody>
          <a:bodyPr/>
          <a:lstStyle/>
          <a:p>
            <a:r>
              <a:rPr lang="nb-NO" dirty="0"/>
              <a:t>For å skape et trygt og godt læringsmiljø arrangerer skolen obligatorisk klassetur til Lunde leir for alle Vg1-klassene i uke </a:t>
            </a:r>
            <a:r>
              <a:rPr lang="nb-NO" dirty="0" smtClean="0"/>
              <a:t>37. </a:t>
            </a:r>
            <a:r>
              <a:rPr lang="nb-NO" dirty="0"/>
              <a:t>Lunde leir ligger idyllisk til ved Oslofjorden mellom Son og Hvitsten, en snau times kjøring fra Oslo. Et godt klassemiljø der alle trives og er trygge er en forutsetning for god læring.  Kontaktlærer, </a:t>
            </a:r>
            <a:r>
              <a:rPr lang="nb-NO" dirty="0" smtClean="0"/>
              <a:t>faglærere, rådgivere og ledelsen er </a:t>
            </a:r>
            <a:r>
              <a:rPr lang="nb-NO" dirty="0"/>
              <a:t>sammen om et opplegg med ulike aktiviteter inne og ute.  </a:t>
            </a:r>
          </a:p>
          <a:p>
            <a:endParaRPr lang="nb-NO" dirty="0"/>
          </a:p>
        </p:txBody>
      </p:sp>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3933056"/>
            <a:ext cx="3312368" cy="2206865"/>
          </a:xfrm>
          <a:prstGeom prst="rect">
            <a:avLst/>
          </a:prstGeom>
        </p:spPr>
      </p:pic>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0888" y="3789040"/>
            <a:ext cx="2697088" cy="2697088"/>
          </a:xfrm>
          <a:prstGeom prst="rect">
            <a:avLst/>
          </a:prstGeom>
        </p:spPr>
      </p:pic>
    </p:spTree>
    <p:extLst>
      <p:ext uri="{BB962C8B-B14F-4D97-AF65-F5344CB8AC3E}">
        <p14:creationId xmlns:p14="http://schemas.microsoft.com/office/powerpoint/2010/main" val="317605679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Hva sier forskning om læring? </a:t>
            </a:r>
            <a:br>
              <a:rPr lang="nb-NO" dirty="0" smtClean="0"/>
            </a:br>
            <a:r>
              <a:rPr lang="nb-NO" dirty="0" smtClean="0"/>
              <a:t>Hva er det som virker?</a:t>
            </a:r>
            <a:endParaRPr lang="nb-NO" dirty="0"/>
          </a:p>
        </p:txBody>
      </p:sp>
      <p:sp>
        <p:nvSpPr>
          <p:cNvPr id="3" name="Plassholder for tekst 2"/>
          <p:cNvSpPr>
            <a:spLocks noGrp="1"/>
          </p:cNvSpPr>
          <p:nvPr>
            <p:ph type="body" sz="half" idx="1"/>
          </p:nvPr>
        </p:nvSpPr>
        <p:spPr>
          <a:xfrm>
            <a:off x="457200" y="1412776"/>
            <a:ext cx="4186808" cy="4713387"/>
          </a:xfrm>
        </p:spPr>
        <p:txBody>
          <a:bodyPr>
            <a:normAutofit/>
          </a:bodyPr>
          <a:lstStyle/>
          <a:p>
            <a:r>
              <a:rPr lang="nb-NO" dirty="0" smtClean="0"/>
              <a:t>Egenvurdering</a:t>
            </a:r>
          </a:p>
          <a:p>
            <a:r>
              <a:rPr lang="nb-NO" dirty="0" smtClean="0"/>
              <a:t>Underveisvurdering</a:t>
            </a:r>
          </a:p>
          <a:p>
            <a:r>
              <a:rPr lang="nb-NO" dirty="0" smtClean="0"/>
              <a:t>Lærerens struktur</a:t>
            </a:r>
            <a:r>
              <a:rPr lang="nb-NO" dirty="0"/>
              <a:t> </a:t>
            </a:r>
            <a:r>
              <a:rPr lang="nb-NO" dirty="0" smtClean="0"/>
              <a:t>og</a:t>
            </a:r>
            <a:r>
              <a:rPr lang="nb-NO" dirty="0"/>
              <a:t> </a:t>
            </a:r>
            <a:r>
              <a:rPr lang="nb-NO" dirty="0" smtClean="0"/>
              <a:t>formidling</a:t>
            </a:r>
            <a:r>
              <a:rPr lang="nb-NO" dirty="0"/>
              <a:t> </a:t>
            </a:r>
            <a:r>
              <a:rPr lang="nb-NO" dirty="0" smtClean="0"/>
              <a:t>av</a:t>
            </a:r>
            <a:r>
              <a:rPr lang="nb-NO" dirty="0"/>
              <a:t> </a:t>
            </a:r>
            <a:r>
              <a:rPr lang="nb-NO" dirty="0" smtClean="0"/>
              <a:t>forventning</a:t>
            </a:r>
          </a:p>
          <a:p>
            <a:r>
              <a:rPr lang="nb-NO" dirty="0" smtClean="0"/>
              <a:t>Kognitive strategier, dialog, spørsmål, klargjøring, repetisjon og oppsummering</a:t>
            </a:r>
          </a:p>
          <a:p>
            <a:r>
              <a:rPr lang="nb-NO" dirty="0"/>
              <a:t>Tilbakemeldinger</a:t>
            </a:r>
          </a:p>
          <a:p>
            <a:r>
              <a:rPr lang="nb-NO" dirty="0" smtClean="0"/>
              <a:t>Lærer‐elev‐relasjon</a:t>
            </a:r>
          </a:p>
        </p:txBody>
      </p:sp>
      <p:pic>
        <p:nvPicPr>
          <p:cNvPr id="5" name="Plassholder for utklipp 4"/>
          <p:cNvPicPr>
            <a:picLocks noGrp="1" noChangeAspect="1"/>
          </p:cNvPicPr>
          <p:nvPr>
            <p:ph type="clipArt" sz="half" idx="2"/>
          </p:nvPr>
        </p:nvPicPr>
        <p:blipFill>
          <a:blip r:embed="rId2" cstate="print">
            <a:extLst>
              <a:ext uri="{28A0092B-C50C-407E-A947-70E740481C1C}">
                <a14:useLocalDpi xmlns:a14="http://schemas.microsoft.com/office/drawing/2010/main" val="0"/>
              </a:ext>
            </a:extLst>
          </a:blip>
          <a:stretch>
            <a:fillRect/>
          </a:stretch>
        </p:blipFill>
        <p:spPr>
          <a:xfrm>
            <a:off x="4644008" y="1556792"/>
            <a:ext cx="4038600" cy="2676326"/>
          </a:xfrm>
          <a:prstGeom prst="rect">
            <a:avLst/>
          </a:prstGeom>
        </p:spPr>
      </p:pic>
      <p:sp>
        <p:nvSpPr>
          <p:cNvPr id="4" name="TekstSylinder 3"/>
          <p:cNvSpPr txBox="1"/>
          <p:nvPr/>
        </p:nvSpPr>
        <p:spPr>
          <a:xfrm>
            <a:off x="4655250" y="4648835"/>
            <a:ext cx="3672408" cy="1200329"/>
          </a:xfrm>
          <a:prstGeom prst="rect">
            <a:avLst/>
          </a:prstGeom>
          <a:noFill/>
        </p:spPr>
        <p:txBody>
          <a:bodyPr wrap="square" rtlCol="0">
            <a:spAutoFit/>
          </a:bodyPr>
          <a:lstStyle/>
          <a:p>
            <a:r>
              <a:rPr lang="nb-NO" dirty="0" smtClean="0"/>
              <a:t>Derfor:</a:t>
            </a:r>
          </a:p>
          <a:p>
            <a:r>
              <a:rPr lang="nb-NO" dirty="0" smtClean="0"/>
              <a:t>Læringssamtaler med faglærere</a:t>
            </a:r>
          </a:p>
          <a:p>
            <a:r>
              <a:rPr lang="nb-NO" dirty="0" smtClean="0"/>
              <a:t>Økt samarbeid mellom lærere</a:t>
            </a:r>
          </a:p>
          <a:p>
            <a:endParaRPr lang="nb-NO" dirty="0"/>
          </a:p>
        </p:txBody>
      </p:sp>
    </p:spTree>
    <p:extLst>
      <p:ext uri="{BB962C8B-B14F-4D97-AF65-F5344CB8AC3E}">
        <p14:creationId xmlns:p14="http://schemas.microsoft.com/office/powerpoint/2010/main" val="2485292912"/>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illighet">
  <a:themeElements>
    <a:clrScheme name="Billighe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Billighet">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illighet">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1174</TotalTime>
  <Words>781</Words>
  <Application>Microsoft Office PowerPoint</Application>
  <PresentationFormat>Skjermfremvisning (4:3)</PresentationFormat>
  <Paragraphs>132</Paragraphs>
  <Slides>18</Slides>
  <Notes>1</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18</vt:i4>
      </vt:variant>
    </vt:vector>
  </HeadingPairs>
  <TitlesOfParts>
    <vt:vector size="24" baseType="lpstr">
      <vt:lpstr>Arial</vt:lpstr>
      <vt:lpstr>Courier New</vt:lpstr>
      <vt:lpstr>Franklin Gothic Book</vt:lpstr>
      <vt:lpstr>Perpetua</vt:lpstr>
      <vt:lpstr>Wingdings 2</vt:lpstr>
      <vt:lpstr>Billighet</vt:lpstr>
      <vt:lpstr>Velkommen til  Foss videregående skole</vt:lpstr>
      <vt:lpstr>Høy trivsel og gode resultater</vt:lpstr>
      <vt:lpstr>Hvordan oppnår vi dette?</vt:lpstr>
      <vt:lpstr>"JEG HAR FÅTT PLASS PÅ FOSS!!!!" "Hurra!"</vt:lpstr>
      <vt:lpstr>Du er her</vt:lpstr>
      <vt:lpstr>Flere måter å lære på</vt:lpstr>
      <vt:lpstr>Aktive elever i godt læringsmiljø</vt:lpstr>
      <vt:lpstr>Tur for Vg1 elevene til Lunde</vt:lpstr>
      <vt:lpstr>Hva sier forskning om læring?  Hva er det som virker?</vt:lpstr>
      <vt:lpstr>Fraværsgrense på 10 prosent</vt:lpstr>
      <vt:lpstr>Noe fravær kan unntas</vt:lpstr>
      <vt:lpstr>Slik skal fraværsgrensen praktiseres</vt:lpstr>
      <vt:lpstr>Foss = Bredde + dybde</vt:lpstr>
      <vt:lpstr>Fag for elever vg1 studiespesialisering</vt:lpstr>
      <vt:lpstr>Fag for elever vg1 musikk</vt:lpstr>
      <vt:lpstr>Musikklinja</vt:lpstr>
      <vt:lpstr>Musikklinja skaper muligheter!</vt:lpstr>
      <vt:lpstr>Nye møter</vt:lpstr>
    </vt:vector>
  </TitlesOfParts>
  <Company>Utdanningsetaten i Oslo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FOSS VIDEREGÅENDE SKOLE</dc:title>
  <dc:creator>HTjernsh</dc:creator>
  <cp:lastModifiedBy>Elisabeth Ringdal</cp:lastModifiedBy>
  <cp:revision>67</cp:revision>
  <cp:lastPrinted>2016-08-19T07:01:21Z</cp:lastPrinted>
  <dcterms:created xsi:type="dcterms:W3CDTF">2010-01-18T13:22:19Z</dcterms:created>
  <dcterms:modified xsi:type="dcterms:W3CDTF">2016-08-19T16:16:37Z</dcterms:modified>
</cp:coreProperties>
</file>